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4.xml" ContentType="application/vnd.openxmlformats-officedocument.presentationml.tags+xml"/>
  <Override PartName="/ppt/notesSlides/notesSlide3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6" r:id="rId2"/>
    <p:sldId id="271" r:id="rId3"/>
    <p:sldId id="272" r:id="rId4"/>
    <p:sldId id="259" r:id="rId5"/>
    <p:sldId id="301" r:id="rId6"/>
    <p:sldId id="304" r:id="rId7"/>
    <p:sldId id="302" r:id="rId8"/>
    <p:sldId id="303" r:id="rId9"/>
    <p:sldId id="305" r:id="rId10"/>
    <p:sldId id="306" r:id="rId11"/>
    <p:sldId id="281" r:id="rId12"/>
    <p:sldId id="308" r:id="rId13"/>
    <p:sldId id="260" r:id="rId14"/>
    <p:sldId id="309" r:id="rId15"/>
    <p:sldId id="313" r:id="rId16"/>
    <p:sldId id="314" r:id="rId17"/>
    <p:sldId id="310" r:id="rId18"/>
    <p:sldId id="312" r:id="rId19"/>
    <p:sldId id="315" r:id="rId20"/>
    <p:sldId id="316" r:id="rId21"/>
    <p:sldId id="318" r:id="rId22"/>
    <p:sldId id="320" r:id="rId23"/>
    <p:sldId id="321" r:id="rId24"/>
    <p:sldId id="322" r:id="rId25"/>
    <p:sldId id="323" r:id="rId26"/>
    <p:sldId id="324" r:id="rId27"/>
    <p:sldId id="325" r:id="rId28"/>
    <p:sldId id="326" r:id="rId29"/>
    <p:sldId id="328" r:id="rId30"/>
    <p:sldId id="327" r:id="rId31"/>
    <p:sldId id="276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8C80"/>
    <a:srgbClr val="F6A27D"/>
    <a:srgbClr val="FEF9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5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7E050F-771C-4697-B9F1-771B971E9E9A}" type="datetimeFigureOut">
              <a:rPr lang="zh-CN" altLang="en-US" smtClean="0"/>
              <a:t>2017/7/4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D1951-6450-4A32-8B0B-FEEF76F18CE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959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9852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131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0412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9381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71540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2950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9670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38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5255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7677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98149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6086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8715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2719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15497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0780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8048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5094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2934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629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532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178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590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593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D024-8C3C-4F76-95BF-636582C42A09}" type="datetimeFigureOut">
              <a:rPr lang="zh-CN" altLang="en-US" smtClean="0"/>
              <a:t>2017/7/4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7C2F-479D-4EB0-A9A6-3E848E226F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D024-8C3C-4F76-95BF-636582C42A09}" type="datetimeFigureOut">
              <a:rPr lang="zh-CN" altLang="en-US" smtClean="0"/>
              <a:t>2017/7/4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7C2F-479D-4EB0-A9A6-3E848E226F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D024-8C3C-4F76-95BF-636582C42A09}" type="datetimeFigureOut">
              <a:rPr lang="zh-CN" altLang="en-US" smtClean="0"/>
              <a:t>2017/7/4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7C2F-479D-4EB0-A9A6-3E848E226F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D024-8C3C-4F76-95BF-636582C42A09}" type="datetimeFigureOut">
              <a:rPr lang="zh-CN" altLang="en-US" smtClean="0"/>
              <a:t>2017/7/4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7C2F-479D-4EB0-A9A6-3E848E226F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D024-8C3C-4F76-95BF-636582C42A09}" type="datetimeFigureOut">
              <a:rPr lang="zh-CN" altLang="en-US" smtClean="0"/>
              <a:t>2017/7/4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7C2F-479D-4EB0-A9A6-3E848E226F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D024-8C3C-4F76-95BF-636582C42A09}" type="datetimeFigureOut">
              <a:rPr lang="zh-CN" altLang="en-US" smtClean="0"/>
              <a:t>2017/7/4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7C2F-479D-4EB0-A9A6-3E848E226F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D024-8C3C-4F76-95BF-636582C42A09}" type="datetimeFigureOut">
              <a:rPr lang="zh-CN" altLang="en-US" smtClean="0"/>
              <a:t>2017/7/4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7C2F-479D-4EB0-A9A6-3E848E226F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D024-8C3C-4F76-95BF-636582C42A09}" type="datetimeFigureOut">
              <a:rPr lang="zh-CN" altLang="en-US" smtClean="0"/>
              <a:t>2017/7/4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7C2F-479D-4EB0-A9A6-3E848E226F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D024-8C3C-4F76-95BF-636582C42A09}" type="datetimeFigureOut">
              <a:rPr lang="zh-CN" altLang="en-US" smtClean="0"/>
              <a:t>2017/7/4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7C2F-479D-4EB0-A9A6-3E848E226F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D024-8C3C-4F76-95BF-636582C42A09}" type="datetimeFigureOut">
              <a:rPr lang="zh-CN" altLang="en-US" smtClean="0"/>
              <a:t>2017/7/4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7C2F-479D-4EB0-A9A6-3E848E226F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D024-8C3C-4F76-95BF-636582C42A09}" type="datetimeFigureOut">
              <a:rPr lang="zh-CN" altLang="en-US" smtClean="0"/>
              <a:t>2017/7/4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7C2F-479D-4EB0-A9A6-3E848E226F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EF9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8D024-8C3C-4F76-95BF-636582C42A09}" type="datetimeFigureOut">
              <a:rPr lang="zh-CN" altLang="en-US" smtClean="0"/>
              <a:t>2017/7/4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07C2F-479D-4EB0-A9A6-3E848E226F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1.mp3"/><Relationship Id="rId7" Type="http://schemas.openxmlformats.org/officeDocument/2006/relationships/image" Target="../media/image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8414535" y="-68651"/>
            <a:ext cx="7183526" cy="6995302"/>
            <a:chOff x="2410" y="593"/>
            <a:chExt cx="3015" cy="2936"/>
          </a:xfrm>
          <a:solidFill>
            <a:srgbClr val="248C80"/>
          </a:solidFill>
        </p:grpSpPr>
        <p:sp>
          <p:nvSpPr>
            <p:cNvPr id="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72" name="PA_文本框 8"/>
          <p:cNvSpPr txBox="1"/>
          <p:nvPr>
            <p:custDataLst>
              <p:tags r:id="rId1"/>
            </p:custDataLst>
          </p:nvPr>
        </p:nvSpPr>
        <p:spPr>
          <a:xfrm>
            <a:off x="905195" y="2512369"/>
            <a:ext cx="59608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人工智能的数学基础</a:t>
            </a:r>
            <a:endParaRPr lang="en-US" altLang="zh-CN" sz="4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600" b="1" dirty="0">
                <a:solidFill>
                  <a:srgbClr val="248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3600" b="1" dirty="0">
                <a:solidFill>
                  <a:srgbClr val="248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工程师讲座</a:t>
            </a:r>
            <a:endParaRPr lang="en-US" altLang="zh-CN" sz="3600" b="1" dirty="0">
              <a:solidFill>
                <a:srgbClr val="248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PA_文本框 10"/>
          <p:cNvSpPr txBox="1"/>
          <p:nvPr>
            <p:custDataLst>
              <p:tags r:id="rId2"/>
            </p:custDataLst>
          </p:nvPr>
        </p:nvSpPr>
        <p:spPr>
          <a:xfrm>
            <a:off x="900429" y="4092648"/>
            <a:ext cx="4526965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概率论 线性代数和矩阵  数学分析</a:t>
            </a:r>
          </a:p>
        </p:txBody>
      </p:sp>
      <p:pic>
        <p:nvPicPr>
          <p:cNvPr id="181" name="徐梦圆 - Water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02009" y="-1313645"/>
            <a:ext cx="609600" cy="609600"/>
          </a:xfrm>
          <a:prstGeom prst="rect">
            <a:avLst/>
          </a:prstGeom>
        </p:spPr>
      </p:pic>
      <p:pic>
        <p:nvPicPr>
          <p:cNvPr id="176" name="图片 175">
            <a:extLst>
              <a:ext uri="{FF2B5EF4-FFF2-40B4-BE49-F238E27FC236}">
                <a16:creationId xmlns:a16="http://schemas.microsoft.com/office/drawing/2014/main" id="{168841C6-1A40-4376-8AB0-7BDB67A653FB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0" y="19765"/>
            <a:ext cx="2228377" cy="6406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3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4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1"/>
                </p:tgtEl>
              </p:cMediaNode>
            </p:audio>
          </p:childTnLst>
        </p:cTn>
      </p:par>
    </p:tnLst>
    <p:bldLst>
      <p:bldP spid="172" grpId="0"/>
      <p:bldP spid="17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13" name="矩形 512">
            <a:extLst>
              <a:ext uri="{FF2B5EF4-FFF2-40B4-BE49-F238E27FC236}">
                <a16:creationId xmlns:a16="http://schemas.microsoft.com/office/drawing/2014/main" id="{B55E274C-E379-4FE8-BB5C-96B9C21CDC6C}"/>
              </a:ext>
            </a:extLst>
          </p:cNvPr>
          <p:cNvSpPr/>
          <p:nvPr/>
        </p:nvSpPr>
        <p:spPr>
          <a:xfrm>
            <a:off x="1279458" y="1408519"/>
            <a:ext cx="29075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信息熵应用</a:t>
            </a:r>
            <a:endParaRPr lang="en-US" altLang="zh-CN" sz="4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0" name="矩形 519">
            <a:extLst>
              <a:ext uri="{FF2B5EF4-FFF2-40B4-BE49-F238E27FC236}">
                <a16:creationId xmlns:a16="http://schemas.microsoft.com/office/drawing/2014/main" id="{DC2BA108-3CCF-419B-8035-9E8B8310C51E}"/>
              </a:ext>
            </a:extLst>
          </p:cNvPr>
          <p:cNvSpPr/>
          <p:nvPr/>
        </p:nvSpPr>
        <p:spPr>
          <a:xfrm>
            <a:off x="4172567" y="1559948"/>
            <a:ext cx="3979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ICA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457258-9C46-47B1-BDA3-768394B99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458" y="2118079"/>
            <a:ext cx="5371542" cy="4028656"/>
          </a:xfrm>
          <a:prstGeom prst="rect">
            <a:avLst/>
          </a:prstGeom>
        </p:spPr>
      </p:pic>
      <p:sp>
        <p:nvSpPr>
          <p:cNvPr id="516" name="TextBox 76">
            <a:extLst>
              <a:ext uri="{FF2B5EF4-FFF2-40B4-BE49-F238E27FC236}">
                <a16:creationId xmlns:a16="http://schemas.microsoft.com/office/drawing/2014/main" id="{0198F505-056C-4547-AF3F-5B1CA119CE81}"/>
              </a:ext>
            </a:extLst>
          </p:cNvPr>
          <p:cNvSpPr txBox="1"/>
          <p:nvPr/>
        </p:nvSpPr>
        <p:spPr>
          <a:xfrm>
            <a:off x="5618945" y="21901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概率论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7" name="文本框 516">
            <a:extLst>
              <a:ext uri="{FF2B5EF4-FFF2-40B4-BE49-F238E27FC236}">
                <a16:creationId xmlns:a16="http://schemas.microsoft.com/office/drawing/2014/main" id="{0B95E82A-C8BB-4DC2-89BC-6B74CAC28FCA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PROBABLITY TEHORY</a:t>
            </a:r>
          </a:p>
        </p:txBody>
      </p:sp>
      <p:grpSp>
        <p:nvGrpSpPr>
          <p:cNvPr id="522" name="组合 521">
            <a:extLst>
              <a:ext uri="{FF2B5EF4-FFF2-40B4-BE49-F238E27FC236}">
                <a16:creationId xmlns:a16="http://schemas.microsoft.com/office/drawing/2014/main" id="{845CD396-C418-49A3-8C9D-255D1585CCEF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23" name="直接连接符 522">
              <a:extLst>
                <a:ext uri="{FF2B5EF4-FFF2-40B4-BE49-F238E27FC236}">
                  <a16:creationId xmlns:a16="http://schemas.microsoft.com/office/drawing/2014/main" id="{51C5EEB0-BC31-4979-ADBD-E5A368DC8F2E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直接连接符 523">
              <a:extLst>
                <a:ext uri="{FF2B5EF4-FFF2-40B4-BE49-F238E27FC236}">
                  <a16:creationId xmlns:a16="http://schemas.microsoft.com/office/drawing/2014/main" id="{8B3550A0-0CA5-495A-B5B0-0C48721B26A6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直接连接符 524">
              <a:extLst>
                <a:ext uri="{FF2B5EF4-FFF2-40B4-BE49-F238E27FC236}">
                  <a16:creationId xmlns:a16="http://schemas.microsoft.com/office/drawing/2014/main" id="{004C6F77-7ACB-4E63-A7AF-C59D75AFA218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781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tmFilter="0,0; .5, 1; 1, 1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" grpId="0"/>
      <p:bldP spid="5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roup 4"/>
          <p:cNvGrpSpPr>
            <a:grpSpLocks noChangeAspect="1"/>
          </p:cNvGrpSpPr>
          <p:nvPr/>
        </p:nvGrpSpPr>
        <p:grpSpPr bwMode="auto">
          <a:xfrm>
            <a:off x="9742781" y="1043957"/>
            <a:ext cx="4898437" cy="4770086"/>
            <a:chOff x="2410" y="593"/>
            <a:chExt cx="3015" cy="2936"/>
          </a:xfrm>
          <a:solidFill>
            <a:srgbClr val="248C80"/>
          </a:solidFill>
        </p:grpSpPr>
        <p:sp>
          <p:nvSpPr>
            <p:cNvPr id="363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2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3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4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5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6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8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9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0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2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3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4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5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6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7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8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9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30" name="Group 4"/>
          <p:cNvGrpSpPr>
            <a:grpSpLocks noChangeAspect="1"/>
          </p:cNvGrpSpPr>
          <p:nvPr/>
        </p:nvGrpSpPr>
        <p:grpSpPr bwMode="auto">
          <a:xfrm>
            <a:off x="-2449219" y="1043957"/>
            <a:ext cx="4898437" cy="4770086"/>
            <a:chOff x="2410" y="593"/>
            <a:chExt cx="3015" cy="2936"/>
          </a:xfrm>
          <a:solidFill>
            <a:srgbClr val="248C80"/>
          </a:solidFill>
        </p:grpSpPr>
        <p:sp>
          <p:nvSpPr>
            <p:cNvPr id="531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2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3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4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5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6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7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8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9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0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1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2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3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4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5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6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7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8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9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0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1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2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3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4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5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6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7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8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9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0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1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2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3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4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5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6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7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8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9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0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1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2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3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4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5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6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7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8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9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0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1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2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3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4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5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6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7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8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9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0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1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2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3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4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5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6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7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8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9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0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1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2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3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4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5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6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7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8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9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0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1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2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3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4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5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6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7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8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9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0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1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2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3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4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5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6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7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8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9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0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1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2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3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4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5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6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7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8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9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0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1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2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3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4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5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6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7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8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9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0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1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2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3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4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5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6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7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8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9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0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1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2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3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4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5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6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7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8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9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0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1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2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3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4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5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6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7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8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9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0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1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2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3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4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5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6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7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8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9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0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1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2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3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4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5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6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7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98" name="矩形 697"/>
          <p:cNvSpPr/>
          <p:nvPr/>
        </p:nvSpPr>
        <p:spPr>
          <a:xfrm>
            <a:off x="4751141" y="3597932"/>
            <a:ext cx="269817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线性代数和矩阵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9" name="文本框 698"/>
          <p:cNvSpPr txBox="1"/>
          <p:nvPr/>
        </p:nvSpPr>
        <p:spPr>
          <a:xfrm>
            <a:off x="2884968" y="4096747"/>
            <a:ext cx="6430520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MATRIX</a:t>
            </a:r>
          </a:p>
        </p:txBody>
      </p:sp>
      <p:sp>
        <p:nvSpPr>
          <p:cNvPr id="700" name="矩形 699"/>
          <p:cNvSpPr/>
          <p:nvPr/>
        </p:nvSpPr>
        <p:spPr>
          <a:xfrm>
            <a:off x="4689392" y="2820071"/>
            <a:ext cx="282167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4400" b="1" dirty="0">
                <a:solidFill>
                  <a:srgbClr val="248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 / 02</a:t>
            </a:r>
          </a:p>
        </p:txBody>
      </p:sp>
    </p:spTree>
    <p:extLst>
      <p:ext uri="{BB962C8B-B14F-4D97-AF65-F5344CB8AC3E}">
        <p14:creationId xmlns:p14="http://schemas.microsoft.com/office/powerpoint/2010/main" val="581913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5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50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 tmFilter="0,0; .5, 1; 1, 1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8" grpId="0"/>
      <p:bldP spid="699" grpId="0"/>
      <p:bldP spid="70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26" name="TextBox 76">
            <a:extLst>
              <a:ext uri="{FF2B5EF4-FFF2-40B4-BE49-F238E27FC236}">
                <a16:creationId xmlns:a16="http://schemas.microsoft.com/office/drawing/2014/main" id="{227D35C8-A03F-4E8D-8213-9F6DBD150A5D}"/>
              </a:ext>
            </a:extLst>
          </p:cNvPr>
          <p:cNvSpPr txBox="1"/>
          <p:nvPr/>
        </p:nvSpPr>
        <p:spPr>
          <a:xfrm>
            <a:off x="5105985" y="219018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线性代数和矩阵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7" name="文本框 526">
            <a:extLst>
              <a:ext uri="{FF2B5EF4-FFF2-40B4-BE49-F238E27FC236}">
                <a16:creationId xmlns:a16="http://schemas.microsoft.com/office/drawing/2014/main" id="{65E94CA4-8264-494F-971E-C0C3C5A4DA32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MATRIX</a:t>
            </a:r>
          </a:p>
        </p:txBody>
      </p:sp>
      <p:grpSp>
        <p:nvGrpSpPr>
          <p:cNvPr id="528" name="组合 527">
            <a:extLst>
              <a:ext uri="{FF2B5EF4-FFF2-40B4-BE49-F238E27FC236}">
                <a16:creationId xmlns:a16="http://schemas.microsoft.com/office/drawing/2014/main" id="{FB66C0C8-264B-4A75-9494-B04C4B93D363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30" name="直接连接符 529">
              <a:extLst>
                <a:ext uri="{FF2B5EF4-FFF2-40B4-BE49-F238E27FC236}">
                  <a16:creationId xmlns:a16="http://schemas.microsoft.com/office/drawing/2014/main" id="{21D4BF5D-2C91-4A19-896F-AE946BC7FB76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接连接符 530">
              <a:extLst>
                <a:ext uri="{FF2B5EF4-FFF2-40B4-BE49-F238E27FC236}">
                  <a16:creationId xmlns:a16="http://schemas.microsoft.com/office/drawing/2014/main" id="{12A04D9E-7AE9-4504-89ED-15389616EA20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接连接符 531">
              <a:extLst>
                <a:ext uri="{FF2B5EF4-FFF2-40B4-BE49-F238E27FC236}">
                  <a16:creationId xmlns:a16="http://schemas.microsoft.com/office/drawing/2014/main" id="{35104CDD-349B-40C0-9598-881CA242C9C1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9" name="矩形 548">
            <a:extLst>
              <a:ext uri="{FF2B5EF4-FFF2-40B4-BE49-F238E27FC236}">
                <a16:creationId xmlns:a16="http://schemas.microsoft.com/office/drawing/2014/main" id="{0A0FB9B1-2838-41B8-94E1-3C3053FF9156}"/>
              </a:ext>
            </a:extLst>
          </p:cNvPr>
          <p:cNvSpPr/>
          <p:nvPr/>
        </p:nvSpPr>
        <p:spPr>
          <a:xfrm>
            <a:off x="5105985" y="1494088"/>
            <a:ext cx="198002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矩阵和张量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" name="矩形 511">
            <a:extLst>
              <a:ext uri="{FF2B5EF4-FFF2-40B4-BE49-F238E27FC236}">
                <a16:creationId xmlns:a16="http://schemas.microsoft.com/office/drawing/2014/main" id="{2F101924-491F-4D0E-8003-0C6B63674F44}"/>
              </a:ext>
            </a:extLst>
          </p:cNvPr>
          <p:cNvSpPr/>
          <p:nvPr/>
        </p:nvSpPr>
        <p:spPr>
          <a:xfrm>
            <a:off x="2531901" y="2609143"/>
            <a:ext cx="760849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在机器学习中，张量的概念更接近于多维矩阵而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SVD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分解等算法主要是针对于矩阵来说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3" name="矩形 512">
            <a:extLst>
              <a:ext uri="{FF2B5EF4-FFF2-40B4-BE49-F238E27FC236}">
                <a16:creationId xmlns:a16="http://schemas.microsoft.com/office/drawing/2014/main" id="{AAB8151F-EE6F-44B1-8D4F-BB13FCDBE7D4}"/>
              </a:ext>
            </a:extLst>
          </p:cNvPr>
          <p:cNvSpPr/>
          <p:nvPr/>
        </p:nvSpPr>
        <p:spPr>
          <a:xfrm>
            <a:off x="2531901" y="3793210"/>
            <a:ext cx="760849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在数学中，张量产生的目的在于表示不受坐标系变换的量，机器学习中的梯度等概念产生于数学中的张量。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803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tmFilter="0,0; .5, 1; 1, 1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tmFilter="0,0; .5, 1; 1, 1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9" grpId="0"/>
      <p:bldP spid="512" grpId="0"/>
      <p:bldP spid="5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26" name="TextBox 76">
            <a:extLst>
              <a:ext uri="{FF2B5EF4-FFF2-40B4-BE49-F238E27FC236}">
                <a16:creationId xmlns:a16="http://schemas.microsoft.com/office/drawing/2014/main" id="{227D35C8-A03F-4E8D-8213-9F6DBD150A5D}"/>
              </a:ext>
            </a:extLst>
          </p:cNvPr>
          <p:cNvSpPr txBox="1"/>
          <p:nvPr/>
        </p:nvSpPr>
        <p:spPr>
          <a:xfrm>
            <a:off x="5105985" y="219018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线性代数和矩阵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7" name="文本框 526">
            <a:extLst>
              <a:ext uri="{FF2B5EF4-FFF2-40B4-BE49-F238E27FC236}">
                <a16:creationId xmlns:a16="http://schemas.microsoft.com/office/drawing/2014/main" id="{65E94CA4-8264-494F-971E-C0C3C5A4DA32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MATRIX</a:t>
            </a:r>
          </a:p>
        </p:txBody>
      </p:sp>
      <p:grpSp>
        <p:nvGrpSpPr>
          <p:cNvPr id="528" name="组合 527">
            <a:extLst>
              <a:ext uri="{FF2B5EF4-FFF2-40B4-BE49-F238E27FC236}">
                <a16:creationId xmlns:a16="http://schemas.microsoft.com/office/drawing/2014/main" id="{FB66C0C8-264B-4A75-9494-B04C4B93D363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30" name="直接连接符 529">
              <a:extLst>
                <a:ext uri="{FF2B5EF4-FFF2-40B4-BE49-F238E27FC236}">
                  <a16:creationId xmlns:a16="http://schemas.microsoft.com/office/drawing/2014/main" id="{21D4BF5D-2C91-4A19-896F-AE946BC7FB76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接连接符 530">
              <a:extLst>
                <a:ext uri="{FF2B5EF4-FFF2-40B4-BE49-F238E27FC236}">
                  <a16:creationId xmlns:a16="http://schemas.microsoft.com/office/drawing/2014/main" id="{12A04D9E-7AE9-4504-89ED-15389616EA20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接连接符 531">
              <a:extLst>
                <a:ext uri="{FF2B5EF4-FFF2-40B4-BE49-F238E27FC236}">
                  <a16:creationId xmlns:a16="http://schemas.microsoft.com/office/drawing/2014/main" id="{35104CDD-349B-40C0-9598-881CA242C9C1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9" name="矩形 548">
            <a:extLst>
              <a:ext uri="{FF2B5EF4-FFF2-40B4-BE49-F238E27FC236}">
                <a16:creationId xmlns:a16="http://schemas.microsoft.com/office/drawing/2014/main" id="{0A0FB9B1-2838-41B8-94E1-3C3053FF9156}"/>
              </a:ext>
            </a:extLst>
          </p:cNvPr>
          <p:cNvSpPr/>
          <p:nvPr/>
        </p:nvSpPr>
        <p:spPr>
          <a:xfrm>
            <a:off x="553379" y="1063774"/>
            <a:ext cx="387798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张量以及衍生概念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53ACBDE8-B59D-40AA-A4FE-F1EE7B850AE9}"/>
              </a:ext>
            </a:extLst>
          </p:cNvPr>
          <p:cNvSpPr/>
          <p:nvPr/>
        </p:nvSpPr>
        <p:spPr>
          <a:xfrm>
            <a:off x="1502229" y="3052396"/>
            <a:ext cx="2974610" cy="2494170"/>
          </a:xfrm>
          <a:custGeom>
            <a:avLst/>
            <a:gdLst>
              <a:gd name="connsiteX0" fmla="*/ 621221 w 3595294"/>
              <a:gd name="connsiteY0" fmla="*/ 1038287 h 3043755"/>
              <a:gd name="connsiteX1" fmla="*/ 1878521 w 3595294"/>
              <a:gd name="connsiteY1" fmla="*/ 548430 h 3043755"/>
              <a:gd name="connsiteX2" fmla="*/ 2107121 w 3595294"/>
              <a:gd name="connsiteY2" fmla="*/ 2083316 h 3043755"/>
              <a:gd name="connsiteX3" fmla="*/ 1372335 w 3595294"/>
              <a:gd name="connsiteY3" fmla="*/ 2099644 h 3043755"/>
              <a:gd name="connsiteX4" fmla="*/ 784507 w 3595294"/>
              <a:gd name="connsiteY4" fmla="*/ 2066987 h 3043755"/>
              <a:gd name="connsiteX5" fmla="*/ 670207 w 3595294"/>
              <a:gd name="connsiteY5" fmla="*/ 2442544 h 3043755"/>
              <a:gd name="connsiteX6" fmla="*/ 1600935 w 3595294"/>
              <a:gd name="connsiteY6" fmla="*/ 3014044 h 3043755"/>
              <a:gd name="connsiteX7" fmla="*/ 2694950 w 3595294"/>
              <a:gd name="connsiteY7" fmla="*/ 2393559 h 3043755"/>
              <a:gd name="connsiteX8" fmla="*/ 2841907 w 3595294"/>
              <a:gd name="connsiteY8" fmla="*/ 1332201 h 3043755"/>
              <a:gd name="connsiteX9" fmla="*/ 3054178 w 3595294"/>
              <a:gd name="connsiteY9" fmla="*/ 548430 h 3043755"/>
              <a:gd name="connsiteX10" fmla="*/ 3593021 w 3595294"/>
              <a:gd name="connsiteY10" fmla="*/ 1560801 h 3043755"/>
              <a:gd name="connsiteX11" fmla="*/ 2825578 w 3595294"/>
              <a:gd name="connsiteY11" fmla="*/ 2377230 h 3043755"/>
              <a:gd name="connsiteX12" fmla="*/ 2335721 w 3595294"/>
              <a:gd name="connsiteY12" fmla="*/ 875001 h 3043755"/>
              <a:gd name="connsiteX13" fmla="*/ 915135 w 3595294"/>
              <a:gd name="connsiteY13" fmla="*/ 9587 h 3043755"/>
              <a:gd name="connsiteX14" fmla="*/ 147693 w 3595294"/>
              <a:gd name="connsiteY14" fmla="*/ 1413844 h 3043755"/>
              <a:gd name="connsiteX15" fmla="*/ 245664 w 3595294"/>
              <a:gd name="connsiteY15" fmla="*/ 2491530 h 3043755"/>
              <a:gd name="connsiteX16" fmla="*/ 2596978 w 3595294"/>
              <a:gd name="connsiteY16" fmla="*/ 2132301 h 3043755"/>
              <a:gd name="connsiteX17" fmla="*/ 1682578 w 3595294"/>
              <a:gd name="connsiteY17" fmla="*/ 3030373 h 3043755"/>
              <a:gd name="connsiteX18" fmla="*/ 947793 w 3595294"/>
              <a:gd name="connsiteY18" fmla="*/ 1315873 h 3043755"/>
              <a:gd name="connsiteX19" fmla="*/ 1241707 w 3595294"/>
              <a:gd name="connsiteY19" fmla="*/ 695387 h 3043755"/>
              <a:gd name="connsiteX20" fmla="*/ 2270407 w 3595294"/>
              <a:gd name="connsiteY20" fmla="*/ 1038287 h 3043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595294" h="3043755">
                <a:moveTo>
                  <a:pt x="621221" y="1038287"/>
                </a:moveTo>
                <a:cubicBezTo>
                  <a:pt x="1126046" y="706273"/>
                  <a:pt x="1630871" y="374259"/>
                  <a:pt x="1878521" y="548430"/>
                </a:cubicBezTo>
                <a:cubicBezTo>
                  <a:pt x="2126171" y="722601"/>
                  <a:pt x="2191485" y="1824780"/>
                  <a:pt x="2107121" y="2083316"/>
                </a:cubicBezTo>
                <a:cubicBezTo>
                  <a:pt x="2022757" y="2341852"/>
                  <a:pt x="1592771" y="2102366"/>
                  <a:pt x="1372335" y="2099644"/>
                </a:cubicBezTo>
                <a:cubicBezTo>
                  <a:pt x="1151899" y="2096923"/>
                  <a:pt x="901528" y="2009837"/>
                  <a:pt x="784507" y="2066987"/>
                </a:cubicBezTo>
                <a:cubicBezTo>
                  <a:pt x="667486" y="2124137"/>
                  <a:pt x="534136" y="2284701"/>
                  <a:pt x="670207" y="2442544"/>
                </a:cubicBezTo>
                <a:cubicBezTo>
                  <a:pt x="806278" y="2600387"/>
                  <a:pt x="1263478" y="3022208"/>
                  <a:pt x="1600935" y="3014044"/>
                </a:cubicBezTo>
                <a:cubicBezTo>
                  <a:pt x="1938392" y="3005880"/>
                  <a:pt x="2488121" y="2673866"/>
                  <a:pt x="2694950" y="2393559"/>
                </a:cubicBezTo>
                <a:cubicBezTo>
                  <a:pt x="2901779" y="2113252"/>
                  <a:pt x="2782036" y="1639722"/>
                  <a:pt x="2841907" y="1332201"/>
                </a:cubicBezTo>
                <a:cubicBezTo>
                  <a:pt x="2901778" y="1024680"/>
                  <a:pt x="2928992" y="510330"/>
                  <a:pt x="3054178" y="548430"/>
                </a:cubicBezTo>
                <a:cubicBezTo>
                  <a:pt x="3179364" y="586530"/>
                  <a:pt x="3631121" y="1256001"/>
                  <a:pt x="3593021" y="1560801"/>
                </a:cubicBezTo>
                <a:cubicBezTo>
                  <a:pt x="3554921" y="1865601"/>
                  <a:pt x="3035128" y="2491530"/>
                  <a:pt x="2825578" y="2377230"/>
                </a:cubicBezTo>
                <a:cubicBezTo>
                  <a:pt x="2616028" y="2262930"/>
                  <a:pt x="2654128" y="1269608"/>
                  <a:pt x="2335721" y="875001"/>
                </a:cubicBezTo>
                <a:cubicBezTo>
                  <a:pt x="2017314" y="480394"/>
                  <a:pt x="1279806" y="-80220"/>
                  <a:pt x="915135" y="9587"/>
                </a:cubicBezTo>
                <a:cubicBezTo>
                  <a:pt x="550464" y="99394"/>
                  <a:pt x="259271" y="1000187"/>
                  <a:pt x="147693" y="1413844"/>
                </a:cubicBezTo>
                <a:cubicBezTo>
                  <a:pt x="36115" y="1827501"/>
                  <a:pt x="-162550" y="2371787"/>
                  <a:pt x="245664" y="2491530"/>
                </a:cubicBezTo>
                <a:cubicBezTo>
                  <a:pt x="653878" y="2611273"/>
                  <a:pt x="2357492" y="2042494"/>
                  <a:pt x="2596978" y="2132301"/>
                </a:cubicBezTo>
                <a:cubicBezTo>
                  <a:pt x="2836464" y="2222108"/>
                  <a:pt x="1957442" y="3166444"/>
                  <a:pt x="1682578" y="3030373"/>
                </a:cubicBezTo>
                <a:cubicBezTo>
                  <a:pt x="1407714" y="2894302"/>
                  <a:pt x="1021272" y="1705037"/>
                  <a:pt x="947793" y="1315873"/>
                </a:cubicBezTo>
                <a:cubicBezTo>
                  <a:pt x="874314" y="926709"/>
                  <a:pt x="1021271" y="741651"/>
                  <a:pt x="1241707" y="695387"/>
                </a:cubicBezTo>
                <a:cubicBezTo>
                  <a:pt x="1462143" y="649123"/>
                  <a:pt x="1866275" y="843705"/>
                  <a:pt x="2270407" y="103828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20985D85-90C3-404B-8C6A-0DAAC6757920}"/>
              </a:ext>
            </a:extLst>
          </p:cNvPr>
          <p:cNvSpPr/>
          <p:nvPr/>
        </p:nvSpPr>
        <p:spPr>
          <a:xfrm>
            <a:off x="8495739" y="2904131"/>
            <a:ext cx="2530929" cy="256029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4" name="矩形 513">
            <a:extLst>
              <a:ext uri="{FF2B5EF4-FFF2-40B4-BE49-F238E27FC236}">
                <a16:creationId xmlns:a16="http://schemas.microsoft.com/office/drawing/2014/main" id="{06EE278F-DF9A-4C2A-961D-9F3942ACCD19}"/>
              </a:ext>
            </a:extLst>
          </p:cNvPr>
          <p:cNvSpPr/>
          <p:nvPr/>
        </p:nvSpPr>
        <p:spPr>
          <a:xfrm>
            <a:off x="788091" y="5966195"/>
            <a:ext cx="40751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地心说描述的天体运动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5" name="矩形 514">
            <a:extLst>
              <a:ext uri="{FF2B5EF4-FFF2-40B4-BE49-F238E27FC236}">
                <a16:creationId xmlns:a16="http://schemas.microsoft.com/office/drawing/2014/main" id="{A543B644-41C9-4FEE-A759-1FDD82745B69}"/>
              </a:ext>
            </a:extLst>
          </p:cNvPr>
          <p:cNvSpPr/>
          <p:nvPr/>
        </p:nvSpPr>
        <p:spPr>
          <a:xfrm>
            <a:off x="7817107" y="5922259"/>
            <a:ext cx="40751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日心说描述的天体运动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6" name="矩形 515">
            <a:extLst>
              <a:ext uri="{FF2B5EF4-FFF2-40B4-BE49-F238E27FC236}">
                <a16:creationId xmlns:a16="http://schemas.microsoft.com/office/drawing/2014/main" id="{FF980F89-3016-40CC-94F0-2F78C171094C}"/>
              </a:ext>
            </a:extLst>
          </p:cNvPr>
          <p:cNvSpPr/>
          <p:nvPr/>
        </p:nvSpPr>
        <p:spPr>
          <a:xfrm>
            <a:off x="4747530" y="2648042"/>
            <a:ext cx="362553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左边我们在我们人工智能工作者的眼中称之为过拟合。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四维空间已经可以描述现象，十一维的弦理论依然有存在的意义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tmFilter="0,0; .5, 1; 1, 1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tmFilter="0,0; .5, 1; 1, 1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tmFilter="0,0; .5, 1; 1, 1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9" grpId="0"/>
      <p:bldP spid="514" grpId="0"/>
      <p:bldP spid="515" grpId="0"/>
      <p:bldP spid="5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26" name="TextBox 76">
            <a:extLst>
              <a:ext uri="{FF2B5EF4-FFF2-40B4-BE49-F238E27FC236}">
                <a16:creationId xmlns:a16="http://schemas.microsoft.com/office/drawing/2014/main" id="{227D35C8-A03F-4E8D-8213-9F6DBD150A5D}"/>
              </a:ext>
            </a:extLst>
          </p:cNvPr>
          <p:cNvSpPr txBox="1"/>
          <p:nvPr/>
        </p:nvSpPr>
        <p:spPr>
          <a:xfrm>
            <a:off x="5105985" y="219018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线性代数和矩阵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7" name="文本框 526">
            <a:extLst>
              <a:ext uri="{FF2B5EF4-FFF2-40B4-BE49-F238E27FC236}">
                <a16:creationId xmlns:a16="http://schemas.microsoft.com/office/drawing/2014/main" id="{65E94CA4-8264-494F-971E-C0C3C5A4DA32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MATRIX</a:t>
            </a:r>
          </a:p>
        </p:txBody>
      </p:sp>
      <p:grpSp>
        <p:nvGrpSpPr>
          <p:cNvPr id="528" name="组合 527">
            <a:extLst>
              <a:ext uri="{FF2B5EF4-FFF2-40B4-BE49-F238E27FC236}">
                <a16:creationId xmlns:a16="http://schemas.microsoft.com/office/drawing/2014/main" id="{FB66C0C8-264B-4A75-9494-B04C4B93D363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30" name="直接连接符 529">
              <a:extLst>
                <a:ext uri="{FF2B5EF4-FFF2-40B4-BE49-F238E27FC236}">
                  <a16:creationId xmlns:a16="http://schemas.microsoft.com/office/drawing/2014/main" id="{21D4BF5D-2C91-4A19-896F-AE946BC7FB76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接连接符 530">
              <a:extLst>
                <a:ext uri="{FF2B5EF4-FFF2-40B4-BE49-F238E27FC236}">
                  <a16:creationId xmlns:a16="http://schemas.microsoft.com/office/drawing/2014/main" id="{12A04D9E-7AE9-4504-89ED-15389616EA20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接连接符 531">
              <a:extLst>
                <a:ext uri="{FF2B5EF4-FFF2-40B4-BE49-F238E27FC236}">
                  <a16:creationId xmlns:a16="http://schemas.microsoft.com/office/drawing/2014/main" id="{35104CDD-349B-40C0-9598-881CA242C9C1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9" name="矩形 548">
            <a:extLst>
              <a:ext uri="{FF2B5EF4-FFF2-40B4-BE49-F238E27FC236}">
                <a16:creationId xmlns:a16="http://schemas.microsoft.com/office/drawing/2014/main" id="{0A0FB9B1-2838-41B8-94E1-3C3053FF9156}"/>
              </a:ext>
            </a:extLst>
          </p:cNvPr>
          <p:cNvSpPr/>
          <p:nvPr/>
        </p:nvSpPr>
        <p:spPr>
          <a:xfrm>
            <a:off x="553379" y="1063774"/>
            <a:ext cx="387798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张量以及衍生概念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" name="矩形 511">
            <a:extLst>
              <a:ext uri="{FF2B5EF4-FFF2-40B4-BE49-F238E27FC236}">
                <a16:creationId xmlns:a16="http://schemas.microsoft.com/office/drawing/2014/main" id="{2F101924-491F-4D0E-8003-0C6B63674F44}"/>
              </a:ext>
            </a:extLst>
          </p:cNvPr>
          <p:cNvSpPr/>
          <p:nvPr/>
        </p:nvSpPr>
        <p:spPr>
          <a:xfrm>
            <a:off x="687734" y="1902729"/>
            <a:ext cx="29372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Hilbert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4" name="矩形 513">
                <a:extLst>
                  <a:ext uri="{FF2B5EF4-FFF2-40B4-BE49-F238E27FC236}">
                    <a16:creationId xmlns:a16="http://schemas.microsoft.com/office/drawing/2014/main" id="{06EE278F-DF9A-4C2A-961D-9F3942ACCD19}"/>
                  </a:ext>
                </a:extLst>
              </p:cNvPr>
              <p:cNvSpPr/>
              <p:nvPr/>
            </p:nvSpPr>
            <p:spPr>
              <a:xfrm>
                <a:off x="3950804" y="1895635"/>
                <a:ext cx="4075161" cy="9887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空间向量内积与二范数</a:t>
                </a:r>
                <a:endParaRPr lang="en-US" altLang="zh-CN" sz="2800" b="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𝑗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=||</m:t>
                      </m:r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acc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||</m:t>
                      </m:r>
                    </m:oMath>
                  </m:oMathPara>
                </a14:m>
                <a:endPara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14" name="矩形 513">
                <a:extLst>
                  <a:ext uri="{FF2B5EF4-FFF2-40B4-BE49-F238E27FC236}">
                    <a16:creationId xmlns:a16="http://schemas.microsoft.com/office/drawing/2014/main" id="{06EE278F-DF9A-4C2A-961D-9F3942ACCD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804" y="1895635"/>
                <a:ext cx="4075161" cy="988797"/>
              </a:xfrm>
              <a:prstGeom prst="rect">
                <a:avLst/>
              </a:prstGeom>
              <a:blipFill>
                <a:blip r:embed="rId3"/>
                <a:stretch>
                  <a:fillRect t="-67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7" name="矩形 516">
            <a:extLst>
              <a:ext uri="{FF2B5EF4-FFF2-40B4-BE49-F238E27FC236}">
                <a16:creationId xmlns:a16="http://schemas.microsoft.com/office/drawing/2014/main" id="{E44EDA2D-422C-42A8-9183-0796F988F439}"/>
              </a:ext>
            </a:extLst>
          </p:cNvPr>
          <p:cNvSpPr/>
          <p:nvPr/>
        </p:nvSpPr>
        <p:spPr>
          <a:xfrm>
            <a:off x="704722" y="3213842"/>
            <a:ext cx="293720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维度空间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维度超曲面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8" name="矩形 517">
                <a:extLst>
                  <a:ext uri="{FF2B5EF4-FFF2-40B4-BE49-F238E27FC236}">
                    <a16:creationId xmlns:a16="http://schemas.microsoft.com/office/drawing/2014/main" id="{0793E900-EAD6-4ACC-ABF8-FB70C04E2637}"/>
                  </a:ext>
                </a:extLst>
              </p:cNvPr>
              <p:cNvSpPr/>
              <p:nvPr/>
            </p:nvSpPr>
            <p:spPr>
              <a:xfrm>
                <a:off x="3947207" y="3387028"/>
                <a:ext cx="550138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=0(</m:t>
                      </m:r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𝑖</m:t>
                      </m:r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=1…</m:t>
                      </m:r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𝑁</m:t>
                      </m:r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𝑚</m:t>
                      </m:r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18" name="矩形 517">
                <a:extLst>
                  <a:ext uri="{FF2B5EF4-FFF2-40B4-BE49-F238E27FC236}">
                    <a16:creationId xmlns:a16="http://schemas.microsoft.com/office/drawing/2014/main" id="{0793E900-EAD6-4ACC-ABF8-FB70C04E26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207" y="3387028"/>
                <a:ext cx="550138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9" name="矩形 518">
            <a:extLst>
              <a:ext uri="{FF2B5EF4-FFF2-40B4-BE49-F238E27FC236}">
                <a16:creationId xmlns:a16="http://schemas.microsoft.com/office/drawing/2014/main" id="{69C47795-64BC-44FF-AB47-C650DD10087C}"/>
              </a:ext>
            </a:extLst>
          </p:cNvPr>
          <p:cNvSpPr/>
          <p:nvPr/>
        </p:nvSpPr>
        <p:spPr>
          <a:xfrm>
            <a:off x="1009998" y="4478788"/>
            <a:ext cx="811767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为什么说这些？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回忆二维可分过程，一条线分两个类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三维空间中，一个面分两个类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  <a:p>
            <a:pPr algn="ctr">
              <a:spcBef>
                <a:spcPct val="0"/>
              </a:spcBef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维空间中，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N-1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维曲面划分两个类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107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tmFilter="0,0; .5, 1; 1, 1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tmFilter="0,0; .5, 1; 1, 1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tmFilter="0,0; .5, 1; 1, 1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 tmFilter="0,0; .5, 1; 1, 1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 tmFilter="0,0; .5, 1; 1, 1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9" grpId="0"/>
      <p:bldP spid="512" grpId="0"/>
      <p:bldP spid="514" grpId="0"/>
      <p:bldP spid="517" grpId="0"/>
      <p:bldP spid="518" grpId="0"/>
      <p:bldP spid="5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26" name="TextBox 76">
            <a:extLst>
              <a:ext uri="{FF2B5EF4-FFF2-40B4-BE49-F238E27FC236}">
                <a16:creationId xmlns:a16="http://schemas.microsoft.com/office/drawing/2014/main" id="{227D35C8-A03F-4E8D-8213-9F6DBD150A5D}"/>
              </a:ext>
            </a:extLst>
          </p:cNvPr>
          <p:cNvSpPr txBox="1"/>
          <p:nvPr/>
        </p:nvSpPr>
        <p:spPr>
          <a:xfrm>
            <a:off x="5105985" y="219018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线性代数和矩阵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7" name="文本框 526">
            <a:extLst>
              <a:ext uri="{FF2B5EF4-FFF2-40B4-BE49-F238E27FC236}">
                <a16:creationId xmlns:a16="http://schemas.microsoft.com/office/drawing/2014/main" id="{65E94CA4-8264-494F-971E-C0C3C5A4DA32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MATRIX</a:t>
            </a:r>
          </a:p>
        </p:txBody>
      </p:sp>
      <p:grpSp>
        <p:nvGrpSpPr>
          <p:cNvPr id="528" name="组合 527">
            <a:extLst>
              <a:ext uri="{FF2B5EF4-FFF2-40B4-BE49-F238E27FC236}">
                <a16:creationId xmlns:a16="http://schemas.microsoft.com/office/drawing/2014/main" id="{FB66C0C8-264B-4A75-9494-B04C4B93D363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30" name="直接连接符 529">
              <a:extLst>
                <a:ext uri="{FF2B5EF4-FFF2-40B4-BE49-F238E27FC236}">
                  <a16:creationId xmlns:a16="http://schemas.microsoft.com/office/drawing/2014/main" id="{21D4BF5D-2C91-4A19-896F-AE946BC7FB76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接连接符 530">
              <a:extLst>
                <a:ext uri="{FF2B5EF4-FFF2-40B4-BE49-F238E27FC236}">
                  <a16:creationId xmlns:a16="http://schemas.microsoft.com/office/drawing/2014/main" id="{12A04D9E-7AE9-4504-89ED-15389616EA20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接连接符 531">
              <a:extLst>
                <a:ext uri="{FF2B5EF4-FFF2-40B4-BE49-F238E27FC236}">
                  <a16:creationId xmlns:a16="http://schemas.microsoft.com/office/drawing/2014/main" id="{35104CDD-349B-40C0-9598-881CA242C9C1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9" name="矩形 548">
            <a:extLst>
              <a:ext uri="{FF2B5EF4-FFF2-40B4-BE49-F238E27FC236}">
                <a16:creationId xmlns:a16="http://schemas.microsoft.com/office/drawing/2014/main" id="{0A0FB9B1-2838-41B8-94E1-3C3053FF9156}"/>
              </a:ext>
            </a:extLst>
          </p:cNvPr>
          <p:cNvSpPr/>
          <p:nvPr/>
        </p:nvSpPr>
        <p:spPr>
          <a:xfrm>
            <a:off x="553379" y="1063774"/>
            <a:ext cx="387798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张量以及衍生概念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" name="矩形 511">
            <a:extLst>
              <a:ext uri="{FF2B5EF4-FFF2-40B4-BE49-F238E27FC236}">
                <a16:creationId xmlns:a16="http://schemas.microsoft.com/office/drawing/2014/main" id="{2F101924-491F-4D0E-8003-0C6B63674F44}"/>
              </a:ext>
            </a:extLst>
          </p:cNvPr>
          <p:cNvSpPr/>
          <p:nvPr/>
        </p:nvSpPr>
        <p:spPr>
          <a:xfrm>
            <a:off x="492636" y="1936924"/>
            <a:ext cx="34107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梯度与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Hessian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7" name="矩形 516">
            <a:extLst>
              <a:ext uri="{FF2B5EF4-FFF2-40B4-BE49-F238E27FC236}">
                <a16:creationId xmlns:a16="http://schemas.microsoft.com/office/drawing/2014/main" id="{E44EDA2D-422C-42A8-9183-0796F988F439}"/>
              </a:ext>
            </a:extLst>
          </p:cNvPr>
          <p:cNvSpPr/>
          <p:nvPr/>
        </p:nvSpPr>
        <p:spPr>
          <a:xfrm>
            <a:off x="4426789" y="1983090"/>
            <a:ext cx="739353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在讨论梯度的时候我们本能的将其放在三维空间中想象，也就是说他是有“长度”的，所以是属于张量的概念。下图二维空间拉伸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CDDAE8-F9F8-4103-9F5B-B38E2C1AF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070" y="3527557"/>
            <a:ext cx="6758738" cy="67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53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tmFilter="0,0; .5, 1; 1, 1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tmFilter="0,0; .5, 1; 1, 1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9" grpId="0"/>
      <p:bldP spid="512" grpId="0"/>
      <p:bldP spid="5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26" name="TextBox 76">
            <a:extLst>
              <a:ext uri="{FF2B5EF4-FFF2-40B4-BE49-F238E27FC236}">
                <a16:creationId xmlns:a16="http://schemas.microsoft.com/office/drawing/2014/main" id="{227D35C8-A03F-4E8D-8213-9F6DBD150A5D}"/>
              </a:ext>
            </a:extLst>
          </p:cNvPr>
          <p:cNvSpPr txBox="1"/>
          <p:nvPr/>
        </p:nvSpPr>
        <p:spPr>
          <a:xfrm>
            <a:off x="5105985" y="219018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线性代数和矩阵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7" name="文本框 526">
            <a:extLst>
              <a:ext uri="{FF2B5EF4-FFF2-40B4-BE49-F238E27FC236}">
                <a16:creationId xmlns:a16="http://schemas.microsoft.com/office/drawing/2014/main" id="{65E94CA4-8264-494F-971E-C0C3C5A4DA32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MATRIX</a:t>
            </a:r>
          </a:p>
        </p:txBody>
      </p:sp>
      <p:grpSp>
        <p:nvGrpSpPr>
          <p:cNvPr id="528" name="组合 527">
            <a:extLst>
              <a:ext uri="{FF2B5EF4-FFF2-40B4-BE49-F238E27FC236}">
                <a16:creationId xmlns:a16="http://schemas.microsoft.com/office/drawing/2014/main" id="{FB66C0C8-264B-4A75-9494-B04C4B93D363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30" name="直接连接符 529">
              <a:extLst>
                <a:ext uri="{FF2B5EF4-FFF2-40B4-BE49-F238E27FC236}">
                  <a16:creationId xmlns:a16="http://schemas.microsoft.com/office/drawing/2014/main" id="{21D4BF5D-2C91-4A19-896F-AE946BC7FB76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接连接符 530">
              <a:extLst>
                <a:ext uri="{FF2B5EF4-FFF2-40B4-BE49-F238E27FC236}">
                  <a16:creationId xmlns:a16="http://schemas.microsoft.com/office/drawing/2014/main" id="{12A04D9E-7AE9-4504-89ED-15389616EA20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接连接符 531">
              <a:extLst>
                <a:ext uri="{FF2B5EF4-FFF2-40B4-BE49-F238E27FC236}">
                  <a16:creationId xmlns:a16="http://schemas.microsoft.com/office/drawing/2014/main" id="{35104CDD-349B-40C0-9598-881CA242C9C1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9" name="矩形 548">
            <a:extLst>
              <a:ext uri="{FF2B5EF4-FFF2-40B4-BE49-F238E27FC236}">
                <a16:creationId xmlns:a16="http://schemas.microsoft.com/office/drawing/2014/main" id="{0A0FB9B1-2838-41B8-94E1-3C3053FF9156}"/>
              </a:ext>
            </a:extLst>
          </p:cNvPr>
          <p:cNvSpPr/>
          <p:nvPr/>
        </p:nvSpPr>
        <p:spPr>
          <a:xfrm>
            <a:off x="553379" y="1063774"/>
            <a:ext cx="387798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张量以及衍生概念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" name="矩形 511">
            <a:extLst>
              <a:ext uri="{FF2B5EF4-FFF2-40B4-BE49-F238E27FC236}">
                <a16:creationId xmlns:a16="http://schemas.microsoft.com/office/drawing/2014/main" id="{2F101924-491F-4D0E-8003-0C6B63674F44}"/>
              </a:ext>
            </a:extLst>
          </p:cNvPr>
          <p:cNvSpPr/>
          <p:nvPr/>
        </p:nvSpPr>
        <p:spPr>
          <a:xfrm>
            <a:off x="492636" y="1936924"/>
            <a:ext cx="34107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梯度与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Hessian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7" name="矩形 516">
                <a:extLst>
                  <a:ext uri="{FF2B5EF4-FFF2-40B4-BE49-F238E27FC236}">
                    <a16:creationId xmlns:a16="http://schemas.microsoft.com/office/drawing/2014/main" id="{E44EDA2D-422C-42A8-9183-0796F988F439}"/>
                  </a:ext>
                </a:extLst>
              </p:cNvPr>
              <p:cNvSpPr/>
              <p:nvPr/>
            </p:nvSpPr>
            <p:spPr>
              <a:xfrm>
                <a:off x="4441994" y="1770593"/>
                <a:ext cx="6921049" cy="12669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d>
                      <m:dPr>
                        <m:ctrlPr>
                          <a:rPr lang="en-US" altLang="zh-CN" sz="2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8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zh-CN" altLang="en-US" sz="28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函数展开：</a:t>
                </a:r>
                <a:endParaRPr lang="en-US" altLang="zh-CN" sz="28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8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800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𝛻</m:t>
                      </m:r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∙</m:t>
                      </m:r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acc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acc>
                      <m:bar>
                        <m:barPr>
                          <m:ctrlP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barPr>
                        <m:e>
                          <m:bar>
                            <m:barPr>
                              <m:ctrlP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bar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𝐻</m:t>
                              </m:r>
                            </m:e>
                          </m:bar>
                        </m:e>
                      </m:ba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17" name="矩形 516">
                <a:extLst>
                  <a:ext uri="{FF2B5EF4-FFF2-40B4-BE49-F238E27FC236}">
                    <a16:creationId xmlns:a16="http://schemas.microsoft.com/office/drawing/2014/main" id="{E44EDA2D-422C-42A8-9183-0796F988F4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994" y="1770593"/>
                <a:ext cx="6921049" cy="1266950"/>
              </a:xfrm>
              <a:prstGeom prst="rect">
                <a:avLst/>
              </a:prstGeom>
              <a:blipFill>
                <a:blip r:embed="rId3"/>
                <a:stretch>
                  <a:fillRect t="-48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3" name="矩形 512">
                <a:extLst>
                  <a:ext uri="{FF2B5EF4-FFF2-40B4-BE49-F238E27FC236}">
                    <a16:creationId xmlns:a16="http://schemas.microsoft.com/office/drawing/2014/main" id="{B0569354-2BA4-42AB-9801-7CEC74EC1AA6}"/>
                  </a:ext>
                </a:extLst>
              </p:cNvPr>
              <p:cNvSpPr/>
              <p:nvPr/>
            </p:nvSpPr>
            <p:spPr>
              <a:xfrm>
                <a:off x="5157120" y="3313178"/>
                <a:ext cx="5899218" cy="1078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梯度：</a:t>
                </a:r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𝛻</m:t>
                    </m:r>
                    <m:r>
                      <a:rPr lang="en-US" altLang="zh-CN" sz="28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</a:endParaRPr>
              </a:p>
              <a:p>
                <a:pPr algn="ctr">
                  <a:spcBef>
                    <a:spcPct val="0"/>
                  </a:spcBef>
                </a:pPr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Hessian</a:t>
                </a: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矩阵：</a:t>
                </a:r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US" altLang="zh-CN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barPr>
                      <m:e>
                        <m:bar>
                          <m:barPr>
                            <m:ctrlPr>
                              <a:rPr lang="en-US" altLang="zh-CN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barPr>
                          <m:e>
                            <m:r>
                              <a:rPr lang="en-US" altLang="zh-CN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𝐻</m:t>
                            </m:r>
                          </m:e>
                        </m:bar>
                      </m:e>
                    </m:bar>
                  </m:oMath>
                </a14:m>
                <a:endPara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13" name="矩形 512">
                <a:extLst>
                  <a:ext uri="{FF2B5EF4-FFF2-40B4-BE49-F238E27FC236}">
                    <a16:creationId xmlns:a16="http://schemas.microsoft.com/office/drawing/2014/main" id="{B0569354-2BA4-42AB-9801-7CEC74EC1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7120" y="3313178"/>
                <a:ext cx="5899218" cy="1078693"/>
              </a:xfrm>
              <a:prstGeom prst="rect">
                <a:avLst/>
              </a:prstGeom>
              <a:blipFill>
                <a:blip r:embed="rId4"/>
                <a:stretch>
                  <a:fillRect t="-6818" b="-34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4" name="矩形 513">
                <a:extLst>
                  <a:ext uri="{FF2B5EF4-FFF2-40B4-BE49-F238E27FC236}">
                    <a16:creationId xmlns:a16="http://schemas.microsoft.com/office/drawing/2014/main" id="{E2CCA3E7-634F-4ABB-A147-659B9E98F563}"/>
                  </a:ext>
                </a:extLst>
              </p:cNvPr>
              <p:cNvSpPr/>
              <p:nvPr/>
            </p:nvSpPr>
            <p:spPr>
              <a:xfrm>
                <a:off x="4901306" y="4477804"/>
                <a:ext cx="6264066" cy="12128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在将梯度写为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𝛻</m:t>
                    </m:r>
                    <m:r>
                      <a:rPr lang="en-US" altLang="zh-CN" sz="28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altLang="zh-CN" sz="2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𝜕</m:t>
                        </m:r>
                        <m:r>
                          <a:rPr lang="en-US" altLang="zh-CN" sz="2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num>
                      <m:den>
                        <m:r>
                          <a:rPr lang="en-US" altLang="zh-CN" sz="2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的时候</a:t>
                </a:r>
                <a:endPara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ct val="0"/>
                  </a:spcBef>
                </a:pP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已经默认这是欧式空间中的梯度</a:t>
                </a:r>
                <a:endPara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14" name="矩形 513">
                <a:extLst>
                  <a:ext uri="{FF2B5EF4-FFF2-40B4-BE49-F238E27FC236}">
                    <a16:creationId xmlns:a16="http://schemas.microsoft.com/office/drawing/2014/main" id="{E2CCA3E7-634F-4ABB-A147-659B9E98F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1306" y="4477804"/>
                <a:ext cx="6264066" cy="1212833"/>
              </a:xfrm>
              <a:prstGeom prst="rect">
                <a:avLst/>
              </a:prstGeom>
              <a:blipFill>
                <a:blip r:embed="rId5"/>
                <a:stretch>
                  <a:fillRect b="-130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108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tmFilter="0,0; .5, 1; 1, 1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tmFilter="0,0; .5, 1; 1, 1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tmFilter="0,0; .5, 1; 1, 1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 tmFilter="0,0; .5, 1; 1, 1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9" grpId="0"/>
      <p:bldP spid="512" grpId="0"/>
      <p:bldP spid="517" grpId="0"/>
      <p:bldP spid="513" grpId="0"/>
      <p:bldP spid="5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26" name="TextBox 76">
            <a:extLst>
              <a:ext uri="{FF2B5EF4-FFF2-40B4-BE49-F238E27FC236}">
                <a16:creationId xmlns:a16="http://schemas.microsoft.com/office/drawing/2014/main" id="{227D35C8-A03F-4E8D-8213-9F6DBD150A5D}"/>
              </a:ext>
            </a:extLst>
          </p:cNvPr>
          <p:cNvSpPr txBox="1"/>
          <p:nvPr/>
        </p:nvSpPr>
        <p:spPr>
          <a:xfrm>
            <a:off x="5105985" y="219018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线性代数和矩阵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7" name="文本框 526">
            <a:extLst>
              <a:ext uri="{FF2B5EF4-FFF2-40B4-BE49-F238E27FC236}">
                <a16:creationId xmlns:a16="http://schemas.microsoft.com/office/drawing/2014/main" id="{65E94CA4-8264-494F-971E-C0C3C5A4DA32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MATRIX</a:t>
            </a:r>
          </a:p>
        </p:txBody>
      </p:sp>
      <p:grpSp>
        <p:nvGrpSpPr>
          <p:cNvPr id="528" name="组合 527">
            <a:extLst>
              <a:ext uri="{FF2B5EF4-FFF2-40B4-BE49-F238E27FC236}">
                <a16:creationId xmlns:a16="http://schemas.microsoft.com/office/drawing/2014/main" id="{FB66C0C8-264B-4A75-9494-B04C4B93D363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30" name="直接连接符 529">
              <a:extLst>
                <a:ext uri="{FF2B5EF4-FFF2-40B4-BE49-F238E27FC236}">
                  <a16:creationId xmlns:a16="http://schemas.microsoft.com/office/drawing/2014/main" id="{21D4BF5D-2C91-4A19-896F-AE946BC7FB76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接连接符 530">
              <a:extLst>
                <a:ext uri="{FF2B5EF4-FFF2-40B4-BE49-F238E27FC236}">
                  <a16:creationId xmlns:a16="http://schemas.microsoft.com/office/drawing/2014/main" id="{12A04D9E-7AE9-4504-89ED-15389616EA20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接连接符 531">
              <a:extLst>
                <a:ext uri="{FF2B5EF4-FFF2-40B4-BE49-F238E27FC236}">
                  <a16:creationId xmlns:a16="http://schemas.microsoft.com/office/drawing/2014/main" id="{35104CDD-349B-40C0-9598-881CA242C9C1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9" name="矩形 548">
            <a:extLst>
              <a:ext uri="{FF2B5EF4-FFF2-40B4-BE49-F238E27FC236}">
                <a16:creationId xmlns:a16="http://schemas.microsoft.com/office/drawing/2014/main" id="{0A0FB9B1-2838-41B8-94E1-3C3053FF9156}"/>
              </a:ext>
            </a:extLst>
          </p:cNvPr>
          <p:cNvSpPr/>
          <p:nvPr/>
        </p:nvSpPr>
        <p:spPr>
          <a:xfrm>
            <a:off x="725312" y="1094916"/>
            <a:ext cx="480131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张量以及衍生概念应用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4" name="矩形 513">
            <a:extLst>
              <a:ext uri="{FF2B5EF4-FFF2-40B4-BE49-F238E27FC236}">
                <a16:creationId xmlns:a16="http://schemas.microsoft.com/office/drawing/2014/main" id="{06EE278F-DF9A-4C2A-961D-9F3942ACCD19}"/>
              </a:ext>
            </a:extLst>
          </p:cNvPr>
          <p:cNvSpPr/>
          <p:nvPr/>
        </p:nvSpPr>
        <p:spPr>
          <a:xfrm>
            <a:off x="3297154" y="1922104"/>
            <a:ext cx="407516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回想前面说过的十一维弦理论存在的意义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抑或问题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CC7A2E-9EAC-4652-9BAB-A6C021065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782" y="3094067"/>
            <a:ext cx="3285221" cy="32633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BB2FB7-D687-46FB-A0DD-F45BCE593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096" y="2984061"/>
            <a:ext cx="4356910" cy="339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4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tmFilter="0,0; .5, 1; 1, 1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9" grpId="0"/>
      <p:bldP spid="5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26" name="TextBox 76">
            <a:extLst>
              <a:ext uri="{FF2B5EF4-FFF2-40B4-BE49-F238E27FC236}">
                <a16:creationId xmlns:a16="http://schemas.microsoft.com/office/drawing/2014/main" id="{227D35C8-A03F-4E8D-8213-9F6DBD150A5D}"/>
              </a:ext>
            </a:extLst>
          </p:cNvPr>
          <p:cNvSpPr txBox="1"/>
          <p:nvPr/>
        </p:nvSpPr>
        <p:spPr>
          <a:xfrm>
            <a:off x="5105985" y="219018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线性代数和矩阵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7" name="文本框 526">
            <a:extLst>
              <a:ext uri="{FF2B5EF4-FFF2-40B4-BE49-F238E27FC236}">
                <a16:creationId xmlns:a16="http://schemas.microsoft.com/office/drawing/2014/main" id="{65E94CA4-8264-494F-971E-C0C3C5A4DA32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MATRIX</a:t>
            </a:r>
          </a:p>
        </p:txBody>
      </p:sp>
      <p:grpSp>
        <p:nvGrpSpPr>
          <p:cNvPr id="528" name="组合 527">
            <a:extLst>
              <a:ext uri="{FF2B5EF4-FFF2-40B4-BE49-F238E27FC236}">
                <a16:creationId xmlns:a16="http://schemas.microsoft.com/office/drawing/2014/main" id="{FB66C0C8-264B-4A75-9494-B04C4B93D363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30" name="直接连接符 529">
              <a:extLst>
                <a:ext uri="{FF2B5EF4-FFF2-40B4-BE49-F238E27FC236}">
                  <a16:creationId xmlns:a16="http://schemas.microsoft.com/office/drawing/2014/main" id="{21D4BF5D-2C91-4A19-896F-AE946BC7FB76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接连接符 530">
              <a:extLst>
                <a:ext uri="{FF2B5EF4-FFF2-40B4-BE49-F238E27FC236}">
                  <a16:creationId xmlns:a16="http://schemas.microsoft.com/office/drawing/2014/main" id="{12A04D9E-7AE9-4504-89ED-15389616EA20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接连接符 531">
              <a:extLst>
                <a:ext uri="{FF2B5EF4-FFF2-40B4-BE49-F238E27FC236}">
                  <a16:creationId xmlns:a16="http://schemas.microsoft.com/office/drawing/2014/main" id="{35104CDD-349B-40C0-9598-881CA242C9C1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9" name="矩形 548">
            <a:extLst>
              <a:ext uri="{FF2B5EF4-FFF2-40B4-BE49-F238E27FC236}">
                <a16:creationId xmlns:a16="http://schemas.microsoft.com/office/drawing/2014/main" id="{0A0FB9B1-2838-41B8-94E1-3C3053FF9156}"/>
              </a:ext>
            </a:extLst>
          </p:cNvPr>
          <p:cNvSpPr/>
          <p:nvPr/>
        </p:nvSpPr>
        <p:spPr>
          <a:xfrm>
            <a:off x="725312" y="1094916"/>
            <a:ext cx="480131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张量以及衍生概念应用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4" name="矩形 513">
            <a:extLst>
              <a:ext uri="{FF2B5EF4-FFF2-40B4-BE49-F238E27FC236}">
                <a16:creationId xmlns:a16="http://schemas.microsoft.com/office/drawing/2014/main" id="{06EE278F-DF9A-4C2A-961D-9F3942ACCD19}"/>
              </a:ext>
            </a:extLst>
          </p:cNvPr>
          <p:cNvSpPr/>
          <p:nvPr/>
        </p:nvSpPr>
        <p:spPr>
          <a:xfrm>
            <a:off x="67435" y="2364186"/>
            <a:ext cx="40751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泛函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" name="矩形 511">
            <a:extLst>
              <a:ext uri="{FF2B5EF4-FFF2-40B4-BE49-F238E27FC236}">
                <a16:creationId xmlns:a16="http://schemas.microsoft.com/office/drawing/2014/main" id="{B967EE86-44AA-4BB5-8254-3F6ECA375A5B}"/>
              </a:ext>
            </a:extLst>
          </p:cNvPr>
          <p:cNvSpPr/>
          <p:nvPr/>
        </p:nvSpPr>
        <p:spPr>
          <a:xfrm>
            <a:off x="3869871" y="2364186"/>
            <a:ext cx="747796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通常来讲我们会用一个数代表整个系统状态，而这个数字取最小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值时系统进入稳定状态。则称系统为泛函。优化过程称之为凸优化。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或者更直白一点，系统就是函数，泛函是函数的函数。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3" name="矩形 512">
            <a:extLst>
              <a:ext uri="{FF2B5EF4-FFF2-40B4-BE49-F238E27FC236}">
                <a16:creationId xmlns:a16="http://schemas.microsoft.com/office/drawing/2014/main" id="{3FBE2D0D-5456-4842-A900-7491A98D550A}"/>
              </a:ext>
            </a:extLst>
          </p:cNvPr>
          <p:cNvSpPr/>
          <p:nvPr/>
        </p:nvSpPr>
        <p:spPr>
          <a:xfrm>
            <a:off x="3708812" y="4729846"/>
            <a:ext cx="693883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例子：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从家到公司走路需要消耗能量，如何找到一条能量最少的路。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86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tmFilter="0,0; .5, 1; 1, 1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tmFilter="0,0; .5, 1; 1, 1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tmFilter="0,0; .5, 1; 1, 1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9" grpId="0"/>
      <p:bldP spid="514" grpId="0"/>
      <p:bldP spid="512" grpId="0"/>
      <p:bldP spid="5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26" name="TextBox 76">
            <a:extLst>
              <a:ext uri="{FF2B5EF4-FFF2-40B4-BE49-F238E27FC236}">
                <a16:creationId xmlns:a16="http://schemas.microsoft.com/office/drawing/2014/main" id="{227D35C8-A03F-4E8D-8213-9F6DBD150A5D}"/>
              </a:ext>
            </a:extLst>
          </p:cNvPr>
          <p:cNvSpPr txBox="1"/>
          <p:nvPr/>
        </p:nvSpPr>
        <p:spPr>
          <a:xfrm>
            <a:off x="5105985" y="219018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线性代数和矩阵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7" name="文本框 526">
            <a:extLst>
              <a:ext uri="{FF2B5EF4-FFF2-40B4-BE49-F238E27FC236}">
                <a16:creationId xmlns:a16="http://schemas.microsoft.com/office/drawing/2014/main" id="{65E94CA4-8264-494F-971E-C0C3C5A4DA32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MATRIX</a:t>
            </a:r>
          </a:p>
        </p:txBody>
      </p:sp>
      <p:grpSp>
        <p:nvGrpSpPr>
          <p:cNvPr id="528" name="组合 527">
            <a:extLst>
              <a:ext uri="{FF2B5EF4-FFF2-40B4-BE49-F238E27FC236}">
                <a16:creationId xmlns:a16="http://schemas.microsoft.com/office/drawing/2014/main" id="{FB66C0C8-264B-4A75-9494-B04C4B93D363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30" name="直接连接符 529">
              <a:extLst>
                <a:ext uri="{FF2B5EF4-FFF2-40B4-BE49-F238E27FC236}">
                  <a16:creationId xmlns:a16="http://schemas.microsoft.com/office/drawing/2014/main" id="{21D4BF5D-2C91-4A19-896F-AE946BC7FB76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接连接符 530">
              <a:extLst>
                <a:ext uri="{FF2B5EF4-FFF2-40B4-BE49-F238E27FC236}">
                  <a16:creationId xmlns:a16="http://schemas.microsoft.com/office/drawing/2014/main" id="{12A04D9E-7AE9-4504-89ED-15389616EA20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接连接符 531">
              <a:extLst>
                <a:ext uri="{FF2B5EF4-FFF2-40B4-BE49-F238E27FC236}">
                  <a16:creationId xmlns:a16="http://schemas.microsoft.com/office/drawing/2014/main" id="{35104CDD-349B-40C0-9598-881CA242C9C1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9" name="矩形 548">
            <a:extLst>
              <a:ext uri="{FF2B5EF4-FFF2-40B4-BE49-F238E27FC236}">
                <a16:creationId xmlns:a16="http://schemas.microsoft.com/office/drawing/2014/main" id="{0A0FB9B1-2838-41B8-94E1-3C3053FF9156}"/>
              </a:ext>
            </a:extLst>
          </p:cNvPr>
          <p:cNvSpPr/>
          <p:nvPr/>
        </p:nvSpPr>
        <p:spPr>
          <a:xfrm>
            <a:off x="1212782" y="935679"/>
            <a:ext cx="249299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矩阵的概念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4" name="矩形 513">
            <a:extLst>
              <a:ext uri="{FF2B5EF4-FFF2-40B4-BE49-F238E27FC236}">
                <a16:creationId xmlns:a16="http://schemas.microsoft.com/office/drawing/2014/main" id="{06EE278F-DF9A-4C2A-961D-9F3942ACCD19}"/>
              </a:ext>
            </a:extLst>
          </p:cNvPr>
          <p:cNvSpPr/>
          <p:nvPr/>
        </p:nvSpPr>
        <p:spPr>
          <a:xfrm>
            <a:off x="1212782" y="2009935"/>
            <a:ext cx="30979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矩阵的秩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(rank)</a:t>
            </a:r>
          </a:p>
        </p:txBody>
      </p:sp>
      <p:sp>
        <p:nvSpPr>
          <p:cNvPr id="512" name="矩形 511">
            <a:extLst>
              <a:ext uri="{FF2B5EF4-FFF2-40B4-BE49-F238E27FC236}">
                <a16:creationId xmlns:a16="http://schemas.microsoft.com/office/drawing/2014/main" id="{E01977AD-3120-4B7A-83DC-BA244BA84251}"/>
              </a:ext>
            </a:extLst>
          </p:cNvPr>
          <p:cNvSpPr/>
          <p:nvPr/>
        </p:nvSpPr>
        <p:spPr>
          <a:xfrm>
            <a:off x="4306870" y="2009935"/>
            <a:ext cx="44615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线性独立的量的最小个数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3" name="矩形 512">
            <a:extLst>
              <a:ext uri="{FF2B5EF4-FFF2-40B4-BE49-F238E27FC236}">
                <a16:creationId xmlns:a16="http://schemas.microsoft.com/office/drawing/2014/main" id="{FE0E1F72-4B3A-47F1-8FCA-ADCCF64F7519}"/>
              </a:ext>
            </a:extLst>
          </p:cNvPr>
          <p:cNvSpPr/>
          <p:nvPr/>
        </p:nvSpPr>
        <p:spPr>
          <a:xfrm>
            <a:off x="1081534" y="2561495"/>
            <a:ext cx="30979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矩阵的维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(dimension)</a:t>
            </a:r>
          </a:p>
        </p:txBody>
      </p:sp>
      <p:sp>
        <p:nvSpPr>
          <p:cNvPr id="515" name="矩形 514">
            <a:extLst>
              <a:ext uri="{FF2B5EF4-FFF2-40B4-BE49-F238E27FC236}">
                <a16:creationId xmlns:a16="http://schemas.microsoft.com/office/drawing/2014/main" id="{70A64900-B792-44E5-A58D-C759C04D54BE}"/>
              </a:ext>
            </a:extLst>
          </p:cNvPr>
          <p:cNvSpPr/>
          <p:nvPr/>
        </p:nvSpPr>
        <p:spPr>
          <a:xfrm>
            <a:off x="4306870" y="2778017"/>
            <a:ext cx="44615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与空间中概念类似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6" name="矩形 515">
            <a:extLst>
              <a:ext uri="{FF2B5EF4-FFF2-40B4-BE49-F238E27FC236}">
                <a16:creationId xmlns:a16="http://schemas.microsoft.com/office/drawing/2014/main" id="{5B89F301-1A08-44AF-A4B8-C436FD8E3C27}"/>
              </a:ext>
            </a:extLst>
          </p:cNvPr>
          <p:cNvSpPr/>
          <p:nvPr/>
        </p:nvSpPr>
        <p:spPr>
          <a:xfrm>
            <a:off x="1208909" y="3546099"/>
            <a:ext cx="30979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矩阵的迹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(trace)</a:t>
            </a:r>
          </a:p>
        </p:txBody>
      </p:sp>
      <p:sp>
        <p:nvSpPr>
          <p:cNvPr id="517" name="矩形 516">
            <a:extLst>
              <a:ext uri="{FF2B5EF4-FFF2-40B4-BE49-F238E27FC236}">
                <a16:creationId xmlns:a16="http://schemas.microsoft.com/office/drawing/2014/main" id="{D9E9F91C-3B2D-4E74-BB0F-7B6A2E8517FB}"/>
              </a:ext>
            </a:extLst>
          </p:cNvPr>
          <p:cNvSpPr/>
          <p:nvPr/>
        </p:nvSpPr>
        <p:spPr>
          <a:xfrm>
            <a:off x="4306870" y="3546099"/>
            <a:ext cx="44615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对角线元素之和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8" name="矩形 517">
            <a:extLst>
              <a:ext uri="{FF2B5EF4-FFF2-40B4-BE49-F238E27FC236}">
                <a16:creationId xmlns:a16="http://schemas.microsoft.com/office/drawing/2014/main" id="{D4010144-6987-40BC-AE53-382FA49BCDB0}"/>
              </a:ext>
            </a:extLst>
          </p:cNvPr>
          <p:cNvSpPr/>
          <p:nvPr/>
        </p:nvSpPr>
        <p:spPr>
          <a:xfrm>
            <a:off x="1443613" y="4435932"/>
            <a:ext cx="20313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矩阵示例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0" name="矩形 519">
            <a:extLst>
              <a:ext uri="{FF2B5EF4-FFF2-40B4-BE49-F238E27FC236}">
                <a16:creationId xmlns:a16="http://schemas.microsoft.com/office/drawing/2014/main" id="{A8100DD6-EAD1-4875-A972-8D5EB4B9D6D4}"/>
              </a:ext>
            </a:extLst>
          </p:cNvPr>
          <p:cNvSpPr/>
          <p:nvPr/>
        </p:nvSpPr>
        <p:spPr>
          <a:xfrm>
            <a:off x="1400042" y="5222155"/>
            <a:ext cx="23057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放射变换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1" name="矩形 520">
                <a:extLst>
                  <a:ext uri="{FF2B5EF4-FFF2-40B4-BE49-F238E27FC236}">
                    <a16:creationId xmlns:a16="http://schemas.microsoft.com/office/drawing/2014/main" id="{EBCACF65-2277-4381-A6D9-E17EEEB16F08}"/>
                  </a:ext>
                </a:extLst>
              </p:cNvPr>
              <p:cNvSpPr/>
              <p:nvPr/>
            </p:nvSpPr>
            <p:spPr>
              <a:xfrm>
                <a:off x="4378473" y="5202212"/>
                <a:ext cx="44615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𝑧</m:t>
                      </m:r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𝐴𝑥</m:t>
                      </m:r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𝑏</m:t>
                      </m:r>
                    </m:oMath>
                  </m:oMathPara>
                </a14:m>
                <a:endPara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21" name="矩形 520">
                <a:extLst>
                  <a:ext uri="{FF2B5EF4-FFF2-40B4-BE49-F238E27FC236}">
                    <a16:creationId xmlns:a16="http://schemas.microsoft.com/office/drawing/2014/main" id="{EBCACF65-2277-4381-A6D9-E17EEEB16F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473" y="5202212"/>
                <a:ext cx="446157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2" name="矩形 521">
                <a:extLst>
                  <a:ext uri="{FF2B5EF4-FFF2-40B4-BE49-F238E27FC236}">
                    <a16:creationId xmlns:a16="http://schemas.microsoft.com/office/drawing/2014/main" id="{190771FB-BC9E-43C0-B4B7-2E36BBA61360}"/>
                  </a:ext>
                </a:extLst>
              </p:cNvPr>
              <p:cNvSpPr/>
              <p:nvPr/>
            </p:nvSpPr>
            <p:spPr>
              <a:xfrm>
                <a:off x="4560908" y="5731867"/>
                <a:ext cx="4461573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𝑧</m:t>
                    </m:r>
                    <m:r>
                      <a:rPr lang="en-US" altLang="zh-CN" sz="2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2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</m:oMath>
                </a14:m>
                <a:r>
                  <a:rPr lang="zh-CN" altLang="en-US" sz="28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为坐标，</a:t>
                </a:r>
                <a:r>
                  <a:rPr lang="en-US" altLang="zh-CN" sz="28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为矩阵，这里矩阵的概念与张量无关</a:t>
                </a:r>
                <a:endParaRPr lang="en-US" altLang="zh-CN" sz="28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22" name="矩形 521">
                <a:extLst>
                  <a:ext uri="{FF2B5EF4-FFF2-40B4-BE49-F238E27FC236}">
                    <a16:creationId xmlns:a16="http://schemas.microsoft.com/office/drawing/2014/main" id="{190771FB-BC9E-43C0-B4B7-2E36BBA613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908" y="5731867"/>
                <a:ext cx="4461573" cy="954107"/>
              </a:xfrm>
              <a:prstGeom prst="rect">
                <a:avLst/>
              </a:prstGeom>
              <a:blipFill>
                <a:blip r:embed="rId4"/>
                <a:stretch>
                  <a:fillRect t="-6369" b="-165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225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tmFilter="0,0; .5, 1; 1, 1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tmFilter="0,0; .5, 1; 1, 1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tmFilter="0,0; .5, 1; 1, 1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 tmFilter="0,0; .5, 1; 1, 1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 tmFilter="0,0; .5, 1; 1, 1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 tmFilter="0,0; .5, 1; 1, 1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 tmFilter="0,0; .5, 1; 1, 1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 tmFilter="0,0; .5, 1; 1, 1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 tmFilter="0,0; .5, 1; 1, 1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 tmFilter="0,0; .5, 1; 1, 1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9" grpId="0"/>
      <p:bldP spid="514" grpId="0"/>
      <p:bldP spid="512" grpId="0"/>
      <p:bldP spid="513" grpId="0"/>
      <p:bldP spid="515" grpId="0"/>
      <p:bldP spid="516" grpId="0"/>
      <p:bldP spid="517" grpId="0"/>
      <p:bldP spid="518" grpId="0"/>
      <p:bldP spid="520" grpId="0"/>
      <p:bldP spid="521" grpId="0"/>
      <p:bldP spid="5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1029374" y="1409214"/>
            <a:ext cx="4148268" cy="4039572"/>
            <a:chOff x="2410" y="593"/>
            <a:chExt cx="3015" cy="2936"/>
          </a:xfrm>
          <a:solidFill>
            <a:srgbClr val="F6A27D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44" name="矩形 343"/>
          <p:cNvSpPr/>
          <p:nvPr/>
        </p:nvSpPr>
        <p:spPr>
          <a:xfrm>
            <a:off x="612629" y="3069441"/>
            <a:ext cx="4707516" cy="716267"/>
          </a:xfrm>
          <a:prstGeom prst="rect">
            <a:avLst/>
          </a:prstGeom>
          <a:solidFill>
            <a:srgbClr val="FEF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5" name="PA_文本框 8"/>
          <p:cNvSpPr txBox="1"/>
          <p:nvPr>
            <p:custDataLst>
              <p:tags r:id="rId1"/>
            </p:custDataLst>
          </p:nvPr>
        </p:nvSpPr>
        <p:spPr>
          <a:xfrm>
            <a:off x="1140643" y="3073631"/>
            <a:ext cx="37081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4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6" name="组合 345"/>
          <p:cNvGrpSpPr/>
          <p:nvPr/>
        </p:nvGrpSpPr>
        <p:grpSpPr>
          <a:xfrm>
            <a:off x="7127259" y="1669120"/>
            <a:ext cx="1863251" cy="822305"/>
            <a:chOff x="6479726" y="1417491"/>
            <a:chExt cx="1863251" cy="822305"/>
          </a:xfrm>
        </p:grpSpPr>
        <p:sp>
          <p:nvSpPr>
            <p:cNvPr id="347" name="TextBox 32"/>
            <p:cNvSpPr txBox="1">
              <a:spLocks noChangeArrowheads="1"/>
            </p:cNvSpPr>
            <p:nvPr/>
          </p:nvSpPr>
          <p:spPr bwMode="auto">
            <a:xfrm>
              <a:off x="6479726" y="1417491"/>
              <a:ext cx="845749" cy="822305"/>
            </a:xfrm>
            <a:prstGeom prst="ellipse">
              <a:avLst/>
            </a:prstGeom>
            <a:solidFill>
              <a:srgbClr val="248C80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dirty="0">
                  <a:solidFill>
                    <a:srgbClr val="FEF9E6"/>
                  </a:solidFill>
                  <a:ea typeface="微软雅黑" panose="020B0503020204020204" pitchFamily="34" charset="-122"/>
                </a:rPr>
                <a:t>01</a:t>
              </a:r>
              <a:endParaRPr lang="zh-CN" altLang="en-US" sz="3200" dirty="0">
                <a:solidFill>
                  <a:srgbClr val="FEF9E6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48" name="矩形 347"/>
            <p:cNvSpPr/>
            <p:nvPr/>
          </p:nvSpPr>
          <p:spPr>
            <a:xfrm>
              <a:off x="7350398" y="1605533"/>
              <a:ext cx="992579" cy="4154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概率论</a:t>
              </a:r>
              <a:endPara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0" name="组合 349"/>
          <p:cNvGrpSpPr/>
          <p:nvPr/>
        </p:nvGrpSpPr>
        <p:grpSpPr>
          <a:xfrm>
            <a:off x="7127259" y="2809709"/>
            <a:ext cx="2940469" cy="822305"/>
            <a:chOff x="6479726" y="2517018"/>
            <a:chExt cx="2940469" cy="822305"/>
          </a:xfrm>
        </p:grpSpPr>
        <p:sp>
          <p:nvSpPr>
            <p:cNvPr id="351" name="TextBox 32"/>
            <p:cNvSpPr txBox="1">
              <a:spLocks noChangeArrowheads="1"/>
            </p:cNvSpPr>
            <p:nvPr/>
          </p:nvSpPr>
          <p:spPr bwMode="auto">
            <a:xfrm>
              <a:off x="6479726" y="2517018"/>
              <a:ext cx="845749" cy="822305"/>
            </a:xfrm>
            <a:prstGeom prst="ellipse">
              <a:avLst/>
            </a:prstGeom>
            <a:solidFill>
              <a:srgbClr val="F6A27D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dirty="0">
                  <a:solidFill>
                    <a:srgbClr val="FEF9E6"/>
                  </a:solidFill>
                  <a:ea typeface="微软雅黑" panose="020B0503020204020204" pitchFamily="34" charset="-122"/>
                </a:rPr>
                <a:t>02</a:t>
              </a:r>
              <a:endParaRPr lang="zh-CN" altLang="en-US" sz="3200" dirty="0">
                <a:solidFill>
                  <a:srgbClr val="FEF9E6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52" name="矩形 351"/>
            <p:cNvSpPr/>
            <p:nvPr/>
          </p:nvSpPr>
          <p:spPr>
            <a:xfrm>
              <a:off x="7350398" y="2743597"/>
              <a:ext cx="2069797" cy="4154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线性代数和矩阵</a:t>
              </a:r>
              <a:endPara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4" name="组合 353"/>
          <p:cNvGrpSpPr/>
          <p:nvPr/>
        </p:nvGrpSpPr>
        <p:grpSpPr>
          <a:xfrm>
            <a:off x="7127259" y="3986230"/>
            <a:ext cx="2132556" cy="822305"/>
            <a:chOff x="6479726" y="3611645"/>
            <a:chExt cx="2132556" cy="822305"/>
          </a:xfrm>
        </p:grpSpPr>
        <p:sp>
          <p:nvSpPr>
            <p:cNvPr id="355" name="TextBox 32"/>
            <p:cNvSpPr txBox="1">
              <a:spLocks noChangeArrowheads="1"/>
            </p:cNvSpPr>
            <p:nvPr/>
          </p:nvSpPr>
          <p:spPr bwMode="auto">
            <a:xfrm>
              <a:off x="6479726" y="3611645"/>
              <a:ext cx="845749" cy="822305"/>
            </a:xfrm>
            <a:prstGeom prst="ellipse">
              <a:avLst/>
            </a:prstGeom>
            <a:solidFill>
              <a:srgbClr val="248C80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dirty="0">
                  <a:solidFill>
                    <a:srgbClr val="FEF9E6"/>
                  </a:solidFill>
                  <a:ea typeface="微软雅黑" panose="020B0503020204020204" pitchFamily="34" charset="-122"/>
                </a:rPr>
                <a:t>03</a:t>
              </a:r>
              <a:endParaRPr lang="zh-CN" altLang="en-US" sz="3200" dirty="0">
                <a:solidFill>
                  <a:srgbClr val="FEF9E6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56" name="矩形 355"/>
            <p:cNvSpPr/>
            <p:nvPr/>
          </p:nvSpPr>
          <p:spPr>
            <a:xfrm>
              <a:off x="7350398" y="3815048"/>
              <a:ext cx="1261884" cy="4154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数学分析</a:t>
              </a:r>
              <a:endPara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 tmFilter="0,0; .5, 1; 1, 1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roup 4"/>
          <p:cNvGrpSpPr>
            <a:grpSpLocks noChangeAspect="1"/>
          </p:cNvGrpSpPr>
          <p:nvPr/>
        </p:nvGrpSpPr>
        <p:grpSpPr bwMode="auto">
          <a:xfrm>
            <a:off x="9742781" y="1043957"/>
            <a:ext cx="4898437" cy="4770086"/>
            <a:chOff x="2410" y="593"/>
            <a:chExt cx="3015" cy="2936"/>
          </a:xfrm>
          <a:solidFill>
            <a:srgbClr val="248C80"/>
          </a:solidFill>
        </p:grpSpPr>
        <p:sp>
          <p:nvSpPr>
            <p:cNvPr id="363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2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3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4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5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6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8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9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0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2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3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4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5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6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7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8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9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30" name="Group 4"/>
          <p:cNvGrpSpPr>
            <a:grpSpLocks noChangeAspect="1"/>
          </p:cNvGrpSpPr>
          <p:nvPr/>
        </p:nvGrpSpPr>
        <p:grpSpPr bwMode="auto">
          <a:xfrm>
            <a:off x="-2449219" y="1043957"/>
            <a:ext cx="4898437" cy="4770086"/>
            <a:chOff x="2410" y="593"/>
            <a:chExt cx="3015" cy="2936"/>
          </a:xfrm>
          <a:solidFill>
            <a:srgbClr val="248C80"/>
          </a:solidFill>
        </p:grpSpPr>
        <p:sp>
          <p:nvSpPr>
            <p:cNvPr id="531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2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3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4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5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6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7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8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9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0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1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2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3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4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5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6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7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8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9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0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1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2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3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4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5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6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7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8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9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0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1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2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3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4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5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6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7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8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9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0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1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2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3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4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5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6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7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8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9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0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1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2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3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4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5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6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7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8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9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0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1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2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3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4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5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6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7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8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9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0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1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2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3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4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5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6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7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8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9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0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1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2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3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4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5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6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7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8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9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0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1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2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3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4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5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6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7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8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9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0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1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2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3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4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5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6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7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8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9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0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1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2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3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4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5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6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7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8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9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0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1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2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3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4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5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6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7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8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9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0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1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2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3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4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5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6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7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8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9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0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1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2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3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4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5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6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7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8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9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0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1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2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3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4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5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6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7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8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9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0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1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2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3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4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5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6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7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98" name="矩形 697"/>
          <p:cNvSpPr/>
          <p:nvPr/>
        </p:nvSpPr>
        <p:spPr>
          <a:xfrm>
            <a:off x="4930678" y="3597932"/>
            <a:ext cx="233910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数学分析实例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9" name="文本框 698"/>
          <p:cNvSpPr txBox="1"/>
          <p:nvPr/>
        </p:nvSpPr>
        <p:spPr>
          <a:xfrm>
            <a:off x="2884968" y="4096747"/>
            <a:ext cx="6430520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</a:t>
            </a:r>
          </a:p>
        </p:txBody>
      </p:sp>
      <p:sp>
        <p:nvSpPr>
          <p:cNvPr id="700" name="矩形 699"/>
          <p:cNvSpPr/>
          <p:nvPr/>
        </p:nvSpPr>
        <p:spPr>
          <a:xfrm>
            <a:off x="4689392" y="2820071"/>
            <a:ext cx="282167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4400" b="1" dirty="0">
                <a:solidFill>
                  <a:srgbClr val="248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 / 03</a:t>
            </a:r>
          </a:p>
        </p:txBody>
      </p:sp>
    </p:spTree>
    <p:extLst>
      <p:ext uri="{BB962C8B-B14F-4D97-AF65-F5344CB8AC3E}">
        <p14:creationId xmlns:p14="http://schemas.microsoft.com/office/powerpoint/2010/main" val="16729331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5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50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 tmFilter="0,0; .5, 1; 1, 1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8" grpId="0"/>
      <p:bldP spid="699" grpId="0"/>
      <p:bldP spid="70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26" name="TextBox 76">
            <a:extLst>
              <a:ext uri="{FF2B5EF4-FFF2-40B4-BE49-F238E27FC236}">
                <a16:creationId xmlns:a16="http://schemas.microsoft.com/office/drawing/2014/main" id="{227D35C8-A03F-4E8D-8213-9F6DBD150A5D}"/>
              </a:ext>
            </a:extLst>
          </p:cNvPr>
          <p:cNvSpPr txBox="1"/>
          <p:nvPr/>
        </p:nvSpPr>
        <p:spPr>
          <a:xfrm>
            <a:off x="5490705" y="2190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数学分析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7" name="文本框 526">
            <a:extLst>
              <a:ext uri="{FF2B5EF4-FFF2-40B4-BE49-F238E27FC236}">
                <a16:creationId xmlns:a16="http://schemas.microsoft.com/office/drawing/2014/main" id="{65E94CA4-8264-494F-971E-C0C3C5A4DA32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MATRIX</a:t>
            </a:r>
          </a:p>
        </p:txBody>
      </p:sp>
      <p:grpSp>
        <p:nvGrpSpPr>
          <p:cNvPr id="528" name="组合 527">
            <a:extLst>
              <a:ext uri="{FF2B5EF4-FFF2-40B4-BE49-F238E27FC236}">
                <a16:creationId xmlns:a16="http://schemas.microsoft.com/office/drawing/2014/main" id="{FB66C0C8-264B-4A75-9494-B04C4B93D363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30" name="直接连接符 529">
              <a:extLst>
                <a:ext uri="{FF2B5EF4-FFF2-40B4-BE49-F238E27FC236}">
                  <a16:creationId xmlns:a16="http://schemas.microsoft.com/office/drawing/2014/main" id="{21D4BF5D-2C91-4A19-896F-AE946BC7FB76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接连接符 530">
              <a:extLst>
                <a:ext uri="{FF2B5EF4-FFF2-40B4-BE49-F238E27FC236}">
                  <a16:creationId xmlns:a16="http://schemas.microsoft.com/office/drawing/2014/main" id="{12A04D9E-7AE9-4504-89ED-15389616EA20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接连接符 531">
              <a:extLst>
                <a:ext uri="{FF2B5EF4-FFF2-40B4-BE49-F238E27FC236}">
                  <a16:creationId xmlns:a16="http://schemas.microsoft.com/office/drawing/2014/main" id="{35104CDD-349B-40C0-9598-881CA242C9C1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9" name="矩形 548">
            <a:extLst>
              <a:ext uri="{FF2B5EF4-FFF2-40B4-BE49-F238E27FC236}">
                <a16:creationId xmlns:a16="http://schemas.microsoft.com/office/drawing/2014/main" id="{0A0FB9B1-2838-41B8-94E1-3C3053FF9156}"/>
              </a:ext>
            </a:extLst>
          </p:cNvPr>
          <p:cNvSpPr/>
          <p:nvPr/>
        </p:nvSpPr>
        <p:spPr>
          <a:xfrm>
            <a:off x="3002842" y="3091050"/>
            <a:ext cx="6186310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本节例举一些简单的分析实例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</a:pP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用以加深数学原理的理解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5901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26" name="TextBox 76">
            <a:extLst>
              <a:ext uri="{FF2B5EF4-FFF2-40B4-BE49-F238E27FC236}">
                <a16:creationId xmlns:a16="http://schemas.microsoft.com/office/drawing/2014/main" id="{227D35C8-A03F-4E8D-8213-9F6DBD150A5D}"/>
              </a:ext>
            </a:extLst>
          </p:cNvPr>
          <p:cNvSpPr txBox="1"/>
          <p:nvPr/>
        </p:nvSpPr>
        <p:spPr>
          <a:xfrm>
            <a:off x="5490705" y="2190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数学分析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7" name="文本框 526">
            <a:extLst>
              <a:ext uri="{FF2B5EF4-FFF2-40B4-BE49-F238E27FC236}">
                <a16:creationId xmlns:a16="http://schemas.microsoft.com/office/drawing/2014/main" id="{65E94CA4-8264-494F-971E-C0C3C5A4DA32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MATRIX</a:t>
            </a:r>
          </a:p>
        </p:txBody>
      </p:sp>
      <p:grpSp>
        <p:nvGrpSpPr>
          <p:cNvPr id="528" name="组合 527">
            <a:extLst>
              <a:ext uri="{FF2B5EF4-FFF2-40B4-BE49-F238E27FC236}">
                <a16:creationId xmlns:a16="http://schemas.microsoft.com/office/drawing/2014/main" id="{FB66C0C8-264B-4A75-9494-B04C4B93D363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30" name="直接连接符 529">
              <a:extLst>
                <a:ext uri="{FF2B5EF4-FFF2-40B4-BE49-F238E27FC236}">
                  <a16:creationId xmlns:a16="http://schemas.microsoft.com/office/drawing/2014/main" id="{21D4BF5D-2C91-4A19-896F-AE946BC7FB76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接连接符 530">
              <a:extLst>
                <a:ext uri="{FF2B5EF4-FFF2-40B4-BE49-F238E27FC236}">
                  <a16:creationId xmlns:a16="http://schemas.microsoft.com/office/drawing/2014/main" id="{12A04D9E-7AE9-4504-89ED-15389616EA20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接连接符 531">
              <a:extLst>
                <a:ext uri="{FF2B5EF4-FFF2-40B4-BE49-F238E27FC236}">
                  <a16:creationId xmlns:a16="http://schemas.microsoft.com/office/drawing/2014/main" id="{35104CDD-349B-40C0-9598-881CA242C9C1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9" name="矩形 548">
            <a:extLst>
              <a:ext uri="{FF2B5EF4-FFF2-40B4-BE49-F238E27FC236}">
                <a16:creationId xmlns:a16="http://schemas.microsoft.com/office/drawing/2014/main" id="{0A0FB9B1-2838-41B8-94E1-3C3053FF9156}"/>
              </a:ext>
            </a:extLst>
          </p:cNvPr>
          <p:cNvSpPr/>
          <p:nvPr/>
        </p:nvSpPr>
        <p:spPr>
          <a:xfrm>
            <a:off x="4157004" y="3091050"/>
            <a:ext cx="387798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贝叶斯分类器详述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961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26" name="TextBox 76">
            <a:extLst>
              <a:ext uri="{FF2B5EF4-FFF2-40B4-BE49-F238E27FC236}">
                <a16:creationId xmlns:a16="http://schemas.microsoft.com/office/drawing/2014/main" id="{227D35C8-A03F-4E8D-8213-9F6DBD150A5D}"/>
              </a:ext>
            </a:extLst>
          </p:cNvPr>
          <p:cNvSpPr txBox="1"/>
          <p:nvPr/>
        </p:nvSpPr>
        <p:spPr>
          <a:xfrm>
            <a:off x="5490705" y="2190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数学分析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7" name="文本框 526">
            <a:extLst>
              <a:ext uri="{FF2B5EF4-FFF2-40B4-BE49-F238E27FC236}">
                <a16:creationId xmlns:a16="http://schemas.microsoft.com/office/drawing/2014/main" id="{65E94CA4-8264-494F-971E-C0C3C5A4DA32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MATRIX</a:t>
            </a:r>
          </a:p>
        </p:txBody>
      </p:sp>
      <p:grpSp>
        <p:nvGrpSpPr>
          <p:cNvPr id="528" name="组合 527">
            <a:extLst>
              <a:ext uri="{FF2B5EF4-FFF2-40B4-BE49-F238E27FC236}">
                <a16:creationId xmlns:a16="http://schemas.microsoft.com/office/drawing/2014/main" id="{FB66C0C8-264B-4A75-9494-B04C4B93D363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30" name="直接连接符 529">
              <a:extLst>
                <a:ext uri="{FF2B5EF4-FFF2-40B4-BE49-F238E27FC236}">
                  <a16:creationId xmlns:a16="http://schemas.microsoft.com/office/drawing/2014/main" id="{21D4BF5D-2C91-4A19-896F-AE946BC7FB76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接连接符 530">
              <a:extLst>
                <a:ext uri="{FF2B5EF4-FFF2-40B4-BE49-F238E27FC236}">
                  <a16:creationId xmlns:a16="http://schemas.microsoft.com/office/drawing/2014/main" id="{12A04D9E-7AE9-4504-89ED-15389616EA20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接连接符 531">
              <a:extLst>
                <a:ext uri="{FF2B5EF4-FFF2-40B4-BE49-F238E27FC236}">
                  <a16:creationId xmlns:a16="http://schemas.microsoft.com/office/drawing/2014/main" id="{35104CDD-349B-40C0-9598-881CA242C9C1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2" name="矩形 511">
                <a:extLst>
                  <a:ext uri="{FF2B5EF4-FFF2-40B4-BE49-F238E27FC236}">
                    <a16:creationId xmlns:a16="http://schemas.microsoft.com/office/drawing/2014/main" id="{EA1DBC1B-F919-4D58-8C13-55C029DEDA56}"/>
                  </a:ext>
                </a:extLst>
              </p:cNvPr>
              <p:cNvSpPr/>
              <p:nvPr/>
            </p:nvSpPr>
            <p:spPr>
              <a:xfrm>
                <a:off x="753625" y="2261753"/>
                <a:ext cx="10861236" cy="2299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微软雅黑" panose="020B0503020204020204" pitchFamily="34" charset="-122"/>
                  </a:rPr>
                  <a:t>风险函数：</a:t>
                </a:r>
                <a:endParaRPr lang="en-US" altLang="zh-CN" sz="2800" b="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supHide m:val="on"/>
                          <m:ctrlPr>
                            <a:rPr lang="en-US" altLang="zh-CN" sz="28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8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80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)]</m:t>
                          </m:r>
                        </m:e>
                      </m:nary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altLang="zh-CN" sz="28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12" name="矩形 511">
                <a:extLst>
                  <a:ext uri="{FF2B5EF4-FFF2-40B4-BE49-F238E27FC236}">
                    <a16:creationId xmlns:a16="http://schemas.microsoft.com/office/drawing/2014/main" id="{EA1DBC1B-F919-4D58-8C13-55C029DED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625" y="2261753"/>
                <a:ext cx="10861236" cy="2299540"/>
              </a:xfrm>
              <a:prstGeom prst="rect">
                <a:avLst/>
              </a:prstGeom>
              <a:blipFill>
                <a:blip r:embed="rId3"/>
                <a:stretch>
                  <a:fillRect t="-26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706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26" name="TextBox 76">
            <a:extLst>
              <a:ext uri="{FF2B5EF4-FFF2-40B4-BE49-F238E27FC236}">
                <a16:creationId xmlns:a16="http://schemas.microsoft.com/office/drawing/2014/main" id="{227D35C8-A03F-4E8D-8213-9F6DBD150A5D}"/>
              </a:ext>
            </a:extLst>
          </p:cNvPr>
          <p:cNvSpPr txBox="1"/>
          <p:nvPr/>
        </p:nvSpPr>
        <p:spPr>
          <a:xfrm>
            <a:off x="5490705" y="2190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数学分析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7" name="文本框 526">
            <a:extLst>
              <a:ext uri="{FF2B5EF4-FFF2-40B4-BE49-F238E27FC236}">
                <a16:creationId xmlns:a16="http://schemas.microsoft.com/office/drawing/2014/main" id="{65E94CA4-8264-494F-971E-C0C3C5A4DA32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MATRIX</a:t>
            </a:r>
          </a:p>
        </p:txBody>
      </p:sp>
      <p:grpSp>
        <p:nvGrpSpPr>
          <p:cNvPr id="528" name="组合 527">
            <a:extLst>
              <a:ext uri="{FF2B5EF4-FFF2-40B4-BE49-F238E27FC236}">
                <a16:creationId xmlns:a16="http://schemas.microsoft.com/office/drawing/2014/main" id="{FB66C0C8-264B-4A75-9494-B04C4B93D363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30" name="直接连接符 529">
              <a:extLst>
                <a:ext uri="{FF2B5EF4-FFF2-40B4-BE49-F238E27FC236}">
                  <a16:creationId xmlns:a16="http://schemas.microsoft.com/office/drawing/2014/main" id="{21D4BF5D-2C91-4A19-896F-AE946BC7FB76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接连接符 530">
              <a:extLst>
                <a:ext uri="{FF2B5EF4-FFF2-40B4-BE49-F238E27FC236}">
                  <a16:creationId xmlns:a16="http://schemas.microsoft.com/office/drawing/2014/main" id="{12A04D9E-7AE9-4504-89ED-15389616EA20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接连接符 531">
              <a:extLst>
                <a:ext uri="{FF2B5EF4-FFF2-40B4-BE49-F238E27FC236}">
                  <a16:creationId xmlns:a16="http://schemas.microsoft.com/office/drawing/2014/main" id="{35104CDD-349B-40C0-9598-881CA242C9C1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2" name="矩形 511">
                <a:extLst>
                  <a:ext uri="{FF2B5EF4-FFF2-40B4-BE49-F238E27FC236}">
                    <a16:creationId xmlns:a16="http://schemas.microsoft.com/office/drawing/2014/main" id="{EA1DBC1B-F919-4D58-8C13-55C029DEDA56}"/>
                  </a:ext>
                </a:extLst>
              </p:cNvPr>
              <p:cNvSpPr/>
              <p:nvPr/>
            </p:nvSpPr>
            <p:spPr>
              <a:xfrm>
                <a:off x="703435" y="1459973"/>
                <a:ext cx="10861236" cy="1867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zh-CN" altLang="en-US" sz="28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最终化为比较</a:t>
                </a:r>
                <a:r>
                  <a:rPr lang="en-US" altLang="zh-CN" sz="28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Lambda</a:t>
                </a:r>
                <a:r>
                  <a:rPr lang="zh-CN" altLang="en-US" sz="28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大小</a:t>
                </a:r>
                <a:endParaRPr lang="en-US" altLang="zh-CN" sz="28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spcBef>
                    <a:spcPct val="0"/>
                  </a:spcBef>
                </a:pPr>
                <a:endParaRPr lang="en-US" altLang="zh-CN" sz="28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sz="28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12" name="矩形 511">
                <a:extLst>
                  <a:ext uri="{FF2B5EF4-FFF2-40B4-BE49-F238E27FC236}">
                    <a16:creationId xmlns:a16="http://schemas.microsoft.com/office/drawing/2014/main" id="{EA1DBC1B-F919-4D58-8C13-55C029DED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35" y="1459973"/>
                <a:ext cx="10861236" cy="1867755"/>
              </a:xfrm>
              <a:prstGeom prst="rect">
                <a:avLst/>
              </a:prstGeom>
              <a:blipFill>
                <a:blip r:embed="rId3"/>
                <a:stretch>
                  <a:fillRect t="-32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3" name="矩形 512">
                <a:extLst>
                  <a:ext uri="{FF2B5EF4-FFF2-40B4-BE49-F238E27FC236}">
                    <a16:creationId xmlns:a16="http://schemas.microsoft.com/office/drawing/2014/main" id="{073FDA16-7D22-40A0-827C-1C257585C2A7}"/>
                  </a:ext>
                </a:extLst>
              </p:cNvPr>
              <p:cNvSpPr/>
              <p:nvPr/>
            </p:nvSpPr>
            <p:spPr>
              <a:xfrm>
                <a:off x="3632315" y="4107863"/>
                <a:ext cx="5407670" cy="12110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回忆：</a:t>
                </a:r>
                <a:endPara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𝑝</m:t>
                      </m:r>
                      <m:d>
                        <m:dPr>
                          <m:ctrlPr>
                            <a:rPr lang="en-US" altLang="zh-CN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altLang="zh-CN" b="0" i="1" dirty="0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 dirty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zh-CN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</m:oMath>
                  </m:oMathPara>
                </a14:m>
                <a:endParaRPr lang="en-US" altLang="zh-CN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 dirty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i="1" dirty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  <m:r>
                                <a:rPr lang="en-US" altLang="zh-CN" i="1" dirty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𝜋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 dirty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i="1" dirty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altLang="zh-CN" i="1" dirty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en-US" altLang="zh-CN" i="1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 dirty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i="1" dirty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dirty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i="1" dirty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bar>
                                        <m:barPr>
                                          <m:ctrlPr>
                                            <a:rPr lang="en-US" altLang="zh-CN" i="1" dirty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barPr>
                                        <m:e>
                                          <m:bar>
                                            <m:barPr>
                                              <m:ctrlPr>
                                                <a:rPr lang="en-US" altLang="zh-CN" i="1" dirty="0">
                                                  <a:solidFill>
                                                    <a:schemeClr val="tx1">
                                                      <a:lumMod val="65000"/>
                                                      <a:lumOff val="3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en-US" altLang="zh-CN" i="1" dirty="0">
                                                  <a:solidFill>
                                                    <a:schemeClr val="tx1">
                                                      <a:lumMod val="65000"/>
                                                      <a:lumOff val="3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</a:rPr>
                                                <m:t>𝐶</m:t>
                                              </m:r>
                                            </m:e>
                                          </m:bar>
                                        </m:e>
                                      </m:ba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altLang="zh-CN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i="1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1/2</m:t>
                          </m:r>
                        </m:sup>
                      </m:sSup>
                      <m:r>
                        <a:rPr lang="en-US" altLang="zh-CN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b="0" i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exp</m:t>
                      </m:r>
                      <m:r>
                        <a:rPr lang="en-US" altLang="zh-CN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⁡(−</m:t>
                      </m:r>
                      <m:f>
                        <m:fPr>
                          <m:ctrlPr>
                            <a:rPr lang="en-US" altLang="zh-CN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b="0" i="1" dirty="0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dirty="0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altLang="zh-CN" b="0" i="1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CN" b="0" i="1" dirty="0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dirty="0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altLang="zh-CN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𝑇</m:t>
                          </m:r>
                        </m:sup>
                      </m:sSup>
                      <m:bar>
                        <m:barPr>
                          <m:ctrlPr>
                            <a:rPr lang="en-US" altLang="zh-CN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barPr>
                        <m:e>
                          <m:bar>
                            <m:barPr>
                              <m:ctrlPr>
                                <a:rPr lang="en-US" altLang="zh-CN" b="0" i="1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bar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𝐶</m:t>
                              </m:r>
                            </m:e>
                          </m:bar>
                        </m:e>
                      </m:bar>
                      <m:r>
                        <a:rPr lang="en-US" altLang="zh-CN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altLang="zh-CN" i="1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i="1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acc>
                      <m:r>
                        <a:rPr lang="en-US" altLang="zh-CN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altLang="zh-CN" i="1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i="1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𝜇</m:t>
                          </m:r>
                        </m:e>
                      </m:acc>
                      <m:r>
                        <a:rPr lang="en-US" altLang="zh-CN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13" name="矩形 512">
                <a:extLst>
                  <a:ext uri="{FF2B5EF4-FFF2-40B4-BE49-F238E27FC236}">
                    <a16:creationId xmlns:a16="http://schemas.microsoft.com/office/drawing/2014/main" id="{073FDA16-7D22-40A0-827C-1C257585C2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315" y="4107863"/>
                <a:ext cx="5407670" cy="1211096"/>
              </a:xfrm>
              <a:prstGeom prst="rect">
                <a:avLst/>
              </a:prstGeom>
              <a:blipFill>
                <a:blip r:embed="rId4"/>
                <a:stretch>
                  <a:fillRect t="-30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980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tmFilter="0,0; .5, 1; 1, 1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" grpId="0"/>
      <p:bldP spid="5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26" name="TextBox 76">
            <a:extLst>
              <a:ext uri="{FF2B5EF4-FFF2-40B4-BE49-F238E27FC236}">
                <a16:creationId xmlns:a16="http://schemas.microsoft.com/office/drawing/2014/main" id="{227D35C8-A03F-4E8D-8213-9F6DBD150A5D}"/>
              </a:ext>
            </a:extLst>
          </p:cNvPr>
          <p:cNvSpPr txBox="1"/>
          <p:nvPr/>
        </p:nvSpPr>
        <p:spPr>
          <a:xfrm>
            <a:off x="5490705" y="2190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数学分析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7" name="文本框 526">
            <a:extLst>
              <a:ext uri="{FF2B5EF4-FFF2-40B4-BE49-F238E27FC236}">
                <a16:creationId xmlns:a16="http://schemas.microsoft.com/office/drawing/2014/main" id="{65E94CA4-8264-494F-971E-C0C3C5A4DA32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MATRIX</a:t>
            </a:r>
          </a:p>
        </p:txBody>
      </p:sp>
      <p:grpSp>
        <p:nvGrpSpPr>
          <p:cNvPr id="528" name="组合 527">
            <a:extLst>
              <a:ext uri="{FF2B5EF4-FFF2-40B4-BE49-F238E27FC236}">
                <a16:creationId xmlns:a16="http://schemas.microsoft.com/office/drawing/2014/main" id="{FB66C0C8-264B-4A75-9494-B04C4B93D363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30" name="直接连接符 529">
              <a:extLst>
                <a:ext uri="{FF2B5EF4-FFF2-40B4-BE49-F238E27FC236}">
                  <a16:creationId xmlns:a16="http://schemas.microsoft.com/office/drawing/2014/main" id="{21D4BF5D-2C91-4A19-896F-AE946BC7FB76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接连接符 530">
              <a:extLst>
                <a:ext uri="{FF2B5EF4-FFF2-40B4-BE49-F238E27FC236}">
                  <a16:creationId xmlns:a16="http://schemas.microsoft.com/office/drawing/2014/main" id="{12A04D9E-7AE9-4504-89ED-15389616EA20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接连接符 531">
              <a:extLst>
                <a:ext uri="{FF2B5EF4-FFF2-40B4-BE49-F238E27FC236}">
                  <a16:creationId xmlns:a16="http://schemas.microsoft.com/office/drawing/2014/main" id="{35104CDD-349B-40C0-9598-881CA242C9C1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2" name="矩形 511">
                <a:extLst>
                  <a:ext uri="{FF2B5EF4-FFF2-40B4-BE49-F238E27FC236}">
                    <a16:creationId xmlns:a16="http://schemas.microsoft.com/office/drawing/2014/main" id="{EA1DBC1B-F919-4D58-8C13-55C029DEDA56}"/>
                  </a:ext>
                </a:extLst>
              </p:cNvPr>
              <p:cNvSpPr/>
              <p:nvPr/>
            </p:nvSpPr>
            <p:spPr>
              <a:xfrm>
                <a:off x="717076" y="1831448"/>
                <a:ext cx="10861236" cy="1421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zh-CN" altLang="en-US" sz="28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最终化为</a:t>
                </a:r>
                <a:endParaRPr lang="en-US" altLang="zh-CN" sz="28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ct val="0"/>
                  </a:spcBef>
                </a:pPr>
                <a:endParaRPr lang="en-US" altLang="zh-CN" sz="28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800" i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CN" sz="28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12" name="矩形 511">
                <a:extLst>
                  <a:ext uri="{FF2B5EF4-FFF2-40B4-BE49-F238E27FC236}">
                    <a16:creationId xmlns:a16="http://schemas.microsoft.com/office/drawing/2014/main" id="{EA1DBC1B-F919-4D58-8C13-55C029DED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76" y="1831448"/>
                <a:ext cx="10861236" cy="1421864"/>
              </a:xfrm>
              <a:prstGeom prst="rect">
                <a:avLst/>
              </a:prstGeom>
              <a:blipFill>
                <a:blip r:embed="rId3"/>
                <a:stretch>
                  <a:fillRect t="-42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573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26" name="TextBox 76">
            <a:extLst>
              <a:ext uri="{FF2B5EF4-FFF2-40B4-BE49-F238E27FC236}">
                <a16:creationId xmlns:a16="http://schemas.microsoft.com/office/drawing/2014/main" id="{227D35C8-A03F-4E8D-8213-9F6DBD150A5D}"/>
              </a:ext>
            </a:extLst>
          </p:cNvPr>
          <p:cNvSpPr txBox="1"/>
          <p:nvPr/>
        </p:nvSpPr>
        <p:spPr>
          <a:xfrm>
            <a:off x="5490705" y="2190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数学分析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7" name="文本框 526">
            <a:extLst>
              <a:ext uri="{FF2B5EF4-FFF2-40B4-BE49-F238E27FC236}">
                <a16:creationId xmlns:a16="http://schemas.microsoft.com/office/drawing/2014/main" id="{65E94CA4-8264-494F-971E-C0C3C5A4DA32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MATRIX</a:t>
            </a:r>
          </a:p>
        </p:txBody>
      </p:sp>
      <p:grpSp>
        <p:nvGrpSpPr>
          <p:cNvPr id="528" name="组合 527">
            <a:extLst>
              <a:ext uri="{FF2B5EF4-FFF2-40B4-BE49-F238E27FC236}">
                <a16:creationId xmlns:a16="http://schemas.microsoft.com/office/drawing/2014/main" id="{FB66C0C8-264B-4A75-9494-B04C4B93D363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30" name="直接连接符 529">
              <a:extLst>
                <a:ext uri="{FF2B5EF4-FFF2-40B4-BE49-F238E27FC236}">
                  <a16:creationId xmlns:a16="http://schemas.microsoft.com/office/drawing/2014/main" id="{21D4BF5D-2C91-4A19-896F-AE946BC7FB76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接连接符 530">
              <a:extLst>
                <a:ext uri="{FF2B5EF4-FFF2-40B4-BE49-F238E27FC236}">
                  <a16:creationId xmlns:a16="http://schemas.microsoft.com/office/drawing/2014/main" id="{12A04D9E-7AE9-4504-89ED-15389616EA20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接连接符 531">
              <a:extLst>
                <a:ext uri="{FF2B5EF4-FFF2-40B4-BE49-F238E27FC236}">
                  <a16:creationId xmlns:a16="http://schemas.microsoft.com/office/drawing/2014/main" id="{35104CDD-349B-40C0-9598-881CA242C9C1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9" name="矩形 548">
            <a:extLst>
              <a:ext uri="{FF2B5EF4-FFF2-40B4-BE49-F238E27FC236}">
                <a16:creationId xmlns:a16="http://schemas.microsoft.com/office/drawing/2014/main" id="{0A0FB9B1-2838-41B8-94E1-3C3053FF9156}"/>
              </a:ext>
            </a:extLst>
          </p:cNvPr>
          <p:cNvSpPr/>
          <p:nvPr/>
        </p:nvSpPr>
        <p:spPr>
          <a:xfrm>
            <a:off x="4618670" y="3091050"/>
            <a:ext cx="295465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最小均方算法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131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26" name="TextBox 76">
            <a:extLst>
              <a:ext uri="{FF2B5EF4-FFF2-40B4-BE49-F238E27FC236}">
                <a16:creationId xmlns:a16="http://schemas.microsoft.com/office/drawing/2014/main" id="{227D35C8-A03F-4E8D-8213-9F6DBD150A5D}"/>
              </a:ext>
            </a:extLst>
          </p:cNvPr>
          <p:cNvSpPr txBox="1"/>
          <p:nvPr/>
        </p:nvSpPr>
        <p:spPr>
          <a:xfrm>
            <a:off x="5490705" y="2190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数学分析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7" name="文本框 526">
            <a:extLst>
              <a:ext uri="{FF2B5EF4-FFF2-40B4-BE49-F238E27FC236}">
                <a16:creationId xmlns:a16="http://schemas.microsoft.com/office/drawing/2014/main" id="{65E94CA4-8264-494F-971E-C0C3C5A4DA32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MATRIX</a:t>
            </a:r>
          </a:p>
        </p:txBody>
      </p:sp>
      <p:grpSp>
        <p:nvGrpSpPr>
          <p:cNvPr id="528" name="组合 527">
            <a:extLst>
              <a:ext uri="{FF2B5EF4-FFF2-40B4-BE49-F238E27FC236}">
                <a16:creationId xmlns:a16="http://schemas.microsoft.com/office/drawing/2014/main" id="{FB66C0C8-264B-4A75-9494-B04C4B93D363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30" name="直接连接符 529">
              <a:extLst>
                <a:ext uri="{FF2B5EF4-FFF2-40B4-BE49-F238E27FC236}">
                  <a16:creationId xmlns:a16="http://schemas.microsoft.com/office/drawing/2014/main" id="{21D4BF5D-2C91-4A19-896F-AE946BC7FB76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接连接符 530">
              <a:extLst>
                <a:ext uri="{FF2B5EF4-FFF2-40B4-BE49-F238E27FC236}">
                  <a16:creationId xmlns:a16="http://schemas.microsoft.com/office/drawing/2014/main" id="{12A04D9E-7AE9-4504-89ED-15389616EA20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接连接符 531">
              <a:extLst>
                <a:ext uri="{FF2B5EF4-FFF2-40B4-BE49-F238E27FC236}">
                  <a16:creationId xmlns:a16="http://schemas.microsoft.com/office/drawing/2014/main" id="{35104CDD-349B-40C0-9598-881CA242C9C1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3" name="矩形 512">
                <a:extLst>
                  <a:ext uri="{FF2B5EF4-FFF2-40B4-BE49-F238E27FC236}">
                    <a16:creationId xmlns:a16="http://schemas.microsoft.com/office/drawing/2014/main" id="{E3F80C5E-BE3F-453F-BACC-CFBC79ACD66C}"/>
                  </a:ext>
                </a:extLst>
              </p:cNvPr>
              <p:cNvSpPr/>
              <p:nvPr/>
            </p:nvSpPr>
            <p:spPr>
              <a:xfrm>
                <a:off x="753625" y="2261753"/>
                <a:ext cx="10861236" cy="10946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微软雅黑" panose="020B0503020204020204" pitchFamily="34" charset="-122"/>
                  </a:rPr>
                  <a:t>风险函数：</a:t>
                </a:r>
                <a:endParaRPr lang="en-US" altLang="zh-CN" sz="2800" b="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8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8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13" name="矩形 512">
                <a:extLst>
                  <a:ext uri="{FF2B5EF4-FFF2-40B4-BE49-F238E27FC236}">
                    <a16:creationId xmlns:a16="http://schemas.microsoft.com/office/drawing/2014/main" id="{E3F80C5E-BE3F-453F-BACC-CFBC79ACD6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625" y="2261753"/>
                <a:ext cx="10861236" cy="1094659"/>
              </a:xfrm>
              <a:prstGeom prst="rect">
                <a:avLst/>
              </a:prstGeom>
              <a:blipFill>
                <a:blip r:embed="rId3"/>
                <a:stretch>
                  <a:fillRect t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083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26" name="TextBox 76">
            <a:extLst>
              <a:ext uri="{FF2B5EF4-FFF2-40B4-BE49-F238E27FC236}">
                <a16:creationId xmlns:a16="http://schemas.microsoft.com/office/drawing/2014/main" id="{227D35C8-A03F-4E8D-8213-9F6DBD150A5D}"/>
              </a:ext>
            </a:extLst>
          </p:cNvPr>
          <p:cNvSpPr txBox="1"/>
          <p:nvPr/>
        </p:nvSpPr>
        <p:spPr>
          <a:xfrm>
            <a:off x="5490705" y="2190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数学分析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7" name="文本框 526">
            <a:extLst>
              <a:ext uri="{FF2B5EF4-FFF2-40B4-BE49-F238E27FC236}">
                <a16:creationId xmlns:a16="http://schemas.microsoft.com/office/drawing/2014/main" id="{65E94CA4-8264-494F-971E-C0C3C5A4DA32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MATRIX</a:t>
            </a:r>
          </a:p>
        </p:txBody>
      </p:sp>
      <p:grpSp>
        <p:nvGrpSpPr>
          <p:cNvPr id="528" name="组合 527">
            <a:extLst>
              <a:ext uri="{FF2B5EF4-FFF2-40B4-BE49-F238E27FC236}">
                <a16:creationId xmlns:a16="http://schemas.microsoft.com/office/drawing/2014/main" id="{FB66C0C8-264B-4A75-9494-B04C4B93D363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30" name="直接连接符 529">
              <a:extLst>
                <a:ext uri="{FF2B5EF4-FFF2-40B4-BE49-F238E27FC236}">
                  <a16:creationId xmlns:a16="http://schemas.microsoft.com/office/drawing/2014/main" id="{21D4BF5D-2C91-4A19-896F-AE946BC7FB76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接连接符 530">
              <a:extLst>
                <a:ext uri="{FF2B5EF4-FFF2-40B4-BE49-F238E27FC236}">
                  <a16:creationId xmlns:a16="http://schemas.microsoft.com/office/drawing/2014/main" id="{12A04D9E-7AE9-4504-89ED-15389616EA20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接连接符 531">
              <a:extLst>
                <a:ext uri="{FF2B5EF4-FFF2-40B4-BE49-F238E27FC236}">
                  <a16:creationId xmlns:a16="http://schemas.microsoft.com/office/drawing/2014/main" id="{35104CDD-349B-40C0-9598-881CA242C9C1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3" name="矩形 512">
                <a:extLst>
                  <a:ext uri="{FF2B5EF4-FFF2-40B4-BE49-F238E27FC236}">
                    <a16:creationId xmlns:a16="http://schemas.microsoft.com/office/drawing/2014/main" id="{E3F80C5E-BE3F-453F-BACC-CFBC79ACD66C}"/>
                  </a:ext>
                </a:extLst>
              </p:cNvPr>
              <p:cNvSpPr/>
              <p:nvPr/>
            </p:nvSpPr>
            <p:spPr>
              <a:xfrm>
                <a:off x="753625" y="2261753"/>
                <a:ext cx="10861236" cy="1956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微软雅黑" panose="020B0503020204020204" pitchFamily="34" charset="-122"/>
                  </a:rPr>
                  <a:t>风险函数：</a:t>
                </a:r>
                <a:endParaRPr lang="en-US" altLang="zh-CN" sz="2800" b="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8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800" b="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spcBef>
                    <a:spcPct val="0"/>
                  </a:spcBef>
                </a:pPr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R</a:t>
                </a: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是关于</a:t>
                </a:r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x</a:t>
                </a: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的凸函数，同时也是关于函数</a:t>
                </a:r>
                <a14:m>
                  <m:oMath xmlns:m="http://schemas.openxmlformats.org/officeDocument/2006/math">
                    <m:r>
                      <a:rPr lang="en-US" altLang="zh-CN" sz="2800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a:rPr lang="en-US" altLang="zh-CN" sz="28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8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sz="28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的泛函</a:t>
                </a:r>
                <a:endPara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ct val="0"/>
                  </a:spcBef>
                </a:pP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这是泛函分析过程，构建凸函数是几乎所有有监督学习的起点。</a:t>
                </a:r>
                <a:endPara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13" name="矩形 512">
                <a:extLst>
                  <a:ext uri="{FF2B5EF4-FFF2-40B4-BE49-F238E27FC236}">
                    <a16:creationId xmlns:a16="http://schemas.microsoft.com/office/drawing/2014/main" id="{E3F80C5E-BE3F-453F-BACC-CFBC79ACD6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625" y="2261753"/>
                <a:ext cx="10861236" cy="1956433"/>
              </a:xfrm>
              <a:prstGeom prst="rect">
                <a:avLst/>
              </a:prstGeom>
              <a:blipFill>
                <a:blip r:embed="rId3"/>
                <a:stretch>
                  <a:fillRect t="-3115" b="-77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321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26" name="TextBox 76">
            <a:extLst>
              <a:ext uri="{FF2B5EF4-FFF2-40B4-BE49-F238E27FC236}">
                <a16:creationId xmlns:a16="http://schemas.microsoft.com/office/drawing/2014/main" id="{227D35C8-A03F-4E8D-8213-9F6DBD150A5D}"/>
              </a:ext>
            </a:extLst>
          </p:cNvPr>
          <p:cNvSpPr txBox="1"/>
          <p:nvPr/>
        </p:nvSpPr>
        <p:spPr>
          <a:xfrm>
            <a:off x="5490705" y="2190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数学分析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7" name="文本框 526">
            <a:extLst>
              <a:ext uri="{FF2B5EF4-FFF2-40B4-BE49-F238E27FC236}">
                <a16:creationId xmlns:a16="http://schemas.microsoft.com/office/drawing/2014/main" id="{65E94CA4-8264-494F-971E-C0C3C5A4DA32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MATRIX</a:t>
            </a:r>
          </a:p>
        </p:txBody>
      </p:sp>
      <p:grpSp>
        <p:nvGrpSpPr>
          <p:cNvPr id="528" name="组合 527">
            <a:extLst>
              <a:ext uri="{FF2B5EF4-FFF2-40B4-BE49-F238E27FC236}">
                <a16:creationId xmlns:a16="http://schemas.microsoft.com/office/drawing/2014/main" id="{FB66C0C8-264B-4A75-9494-B04C4B93D363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30" name="直接连接符 529">
              <a:extLst>
                <a:ext uri="{FF2B5EF4-FFF2-40B4-BE49-F238E27FC236}">
                  <a16:creationId xmlns:a16="http://schemas.microsoft.com/office/drawing/2014/main" id="{21D4BF5D-2C91-4A19-896F-AE946BC7FB76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接连接符 530">
              <a:extLst>
                <a:ext uri="{FF2B5EF4-FFF2-40B4-BE49-F238E27FC236}">
                  <a16:creationId xmlns:a16="http://schemas.microsoft.com/office/drawing/2014/main" id="{12A04D9E-7AE9-4504-89ED-15389616EA20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接连接符 531">
              <a:extLst>
                <a:ext uri="{FF2B5EF4-FFF2-40B4-BE49-F238E27FC236}">
                  <a16:creationId xmlns:a16="http://schemas.microsoft.com/office/drawing/2014/main" id="{35104CDD-349B-40C0-9598-881CA242C9C1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3" name="矩形 512">
                <a:extLst>
                  <a:ext uri="{FF2B5EF4-FFF2-40B4-BE49-F238E27FC236}">
                    <a16:creationId xmlns:a16="http://schemas.microsoft.com/office/drawing/2014/main" id="{E3F80C5E-BE3F-453F-BACC-CFBC79ACD66C}"/>
                  </a:ext>
                </a:extLst>
              </p:cNvPr>
              <p:cNvSpPr/>
              <p:nvPr/>
            </p:nvSpPr>
            <p:spPr>
              <a:xfrm>
                <a:off x="753625" y="2261753"/>
                <a:ext cx="10861236" cy="2246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定义函数为</a:t>
                </a:r>
                <a:endPara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𝐴𝑥</m:t>
                      </m:r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𝑏</m:t>
                      </m:r>
                    </m:oMath>
                  </m:oMathPara>
                </a14:m>
                <a:endPara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ct val="0"/>
                  </a:spcBef>
                </a:pP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所有的泛函数值求解过程都需要定义试函数，这通常是在无解析解的情况下所做的简化，现函数变为关于</a:t>
                </a:r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A</a:t>
                </a: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的函数：</a:t>
                </a:r>
                <a:endPara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13" name="矩形 512">
                <a:extLst>
                  <a:ext uri="{FF2B5EF4-FFF2-40B4-BE49-F238E27FC236}">
                    <a16:creationId xmlns:a16="http://schemas.microsoft.com/office/drawing/2014/main" id="{E3F80C5E-BE3F-453F-BACC-CFBC79ACD6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625" y="2261753"/>
                <a:ext cx="10861236" cy="2246769"/>
              </a:xfrm>
              <a:prstGeom prst="rect">
                <a:avLst/>
              </a:prstGeom>
              <a:blipFill>
                <a:blip r:embed="rId3"/>
                <a:stretch>
                  <a:fillRect l="-1011" t="-2710" r="-9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5210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roup 4"/>
          <p:cNvGrpSpPr>
            <a:grpSpLocks noChangeAspect="1"/>
          </p:cNvGrpSpPr>
          <p:nvPr/>
        </p:nvGrpSpPr>
        <p:grpSpPr bwMode="auto">
          <a:xfrm>
            <a:off x="9742781" y="1043957"/>
            <a:ext cx="4898437" cy="4770086"/>
            <a:chOff x="2410" y="593"/>
            <a:chExt cx="3015" cy="2936"/>
          </a:xfrm>
          <a:solidFill>
            <a:srgbClr val="248C80"/>
          </a:solidFill>
        </p:grpSpPr>
        <p:sp>
          <p:nvSpPr>
            <p:cNvPr id="363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2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3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4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5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6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8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9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0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2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3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4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5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6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7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8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9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30" name="Group 4"/>
          <p:cNvGrpSpPr>
            <a:grpSpLocks noChangeAspect="1"/>
          </p:cNvGrpSpPr>
          <p:nvPr/>
        </p:nvGrpSpPr>
        <p:grpSpPr bwMode="auto">
          <a:xfrm>
            <a:off x="-2449219" y="1043957"/>
            <a:ext cx="4898437" cy="4770086"/>
            <a:chOff x="2410" y="593"/>
            <a:chExt cx="3015" cy="2936"/>
          </a:xfrm>
          <a:solidFill>
            <a:srgbClr val="248C80"/>
          </a:solidFill>
        </p:grpSpPr>
        <p:sp>
          <p:nvSpPr>
            <p:cNvPr id="531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2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3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4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5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6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7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8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9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0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1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2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3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4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5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6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7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8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9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0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1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2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3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4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5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6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7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8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9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0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1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2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3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4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5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6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7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8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9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0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1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2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3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4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5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6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7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8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9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0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1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2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3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4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5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6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7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8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9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0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1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2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3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4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5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6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7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8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9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0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1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2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3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4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5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6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7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8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9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0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1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2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3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4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5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6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7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8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9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0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1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2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3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4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5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6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7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8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9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0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1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2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3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4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5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6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7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8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9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0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1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2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3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4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5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6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7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8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9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0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1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2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3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4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5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6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7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8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9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0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1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2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3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4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5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6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7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8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9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0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1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2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3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4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5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6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7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8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9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0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1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2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3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4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5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6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7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8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9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0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1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2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3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4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5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6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7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98" name="矩形 697"/>
          <p:cNvSpPr/>
          <p:nvPr/>
        </p:nvSpPr>
        <p:spPr>
          <a:xfrm>
            <a:off x="5469286" y="3597932"/>
            <a:ext cx="126188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概率论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9" name="文本框 698"/>
          <p:cNvSpPr txBox="1"/>
          <p:nvPr/>
        </p:nvSpPr>
        <p:spPr>
          <a:xfrm>
            <a:off x="2884968" y="4096747"/>
            <a:ext cx="6430520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PROBABLITY TEHORY</a:t>
            </a:r>
          </a:p>
        </p:txBody>
      </p:sp>
      <p:sp>
        <p:nvSpPr>
          <p:cNvPr id="700" name="矩形 699"/>
          <p:cNvSpPr/>
          <p:nvPr/>
        </p:nvSpPr>
        <p:spPr>
          <a:xfrm>
            <a:off x="4689392" y="2820071"/>
            <a:ext cx="282167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4400" b="1" dirty="0">
                <a:solidFill>
                  <a:srgbClr val="248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 / 01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5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50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 tmFilter="0,0; .5, 1; 1, 1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8" grpId="0"/>
      <p:bldP spid="699" grpId="0"/>
      <p:bldP spid="70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26" name="TextBox 76">
            <a:extLst>
              <a:ext uri="{FF2B5EF4-FFF2-40B4-BE49-F238E27FC236}">
                <a16:creationId xmlns:a16="http://schemas.microsoft.com/office/drawing/2014/main" id="{227D35C8-A03F-4E8D-8213-9F6DBD150A5D}"/>
              </a:ext>
            </a:extLst>
          </p:cNvPr>
          <p:cNvSpPr txBox="1"/>
          <p:nvPr/>
        </p:nvSpPr>
        <p:spPr>
          <a:xfrm>
            <a:off x="5490705" y="2190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数学分析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7" name="文本框 526">
            <a:extLst>
              <a:ext uri="{FF2B5EF4-FFF2-40B4-BE49-F238E27FC236}">
                <a16:creationId xmlns:a16="http://schemas.microsoft.com/office/drawing/2014/main" id="{65E94CA4-8264-494F-971E-C0C3C5A4DA32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MATRIX</a:t>
            </a:r>
          </a:p>
        </p:txBody>
      </p:sp>
      <p:grpSp>
        <p:nvGrpSpPr>
          <p:cNvPr id="528" name="组合 527">
            <a:extLst>
              <a:ext uri="{FF2B5EF4-FFF2-40B4-BE49-F238E27FC236}">
                <a16:creationId xmlns:a16="http://schemas.microsoft.com/office/drawing/2014/main" id="{FB66C0C8-264B-4A75-9494-B04C4B93D363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30" name="直接连接符 529">
              <a:extLst>
                <a:ext uri="{FF2B5EF4-FFF2-40B4-BE49-F238E27FC236}">
                  <a16:creationId xmlns:a16="http://schemas.microsoft.com/office/drawing/2014/main" id="{21D4BF5D-2C91-4A19-896F-AE946BC7FB76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接连接符 530">
              <a:extLst>
                <a:ext uri="{FF2B5EF4-FFF2-40B4-BE49-F238E27FC236}">
                  <a16:creationId xmlns:a16="http://schemas.microsoft.com/office/drawing/2014/main" id="{12A04D9E-7AE9-4504-89ED-15389616EA20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接连接符 531">
              <a:extLst>
                <a:ext uri="{FF2B5EF4-FFF2-40B4-BE49-F238E27FC236}">
                  <a16:creationId xmlns:a16="http://schemas.microsoft.com/office/drawing/2014/main" id="{35104CDD-349B-40C0-9598-881CA242C9C1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3" name="矩形 512">
                <a:extLst>
                  <a:ext uri="{FF2B5EF4-FFF2-40B4-BE49-F238E27FC236}">
                    <a16:creationId xmlns:a16="http://schemas.microsoft.com/office/drawing/2014/main" id="{E3F80C5E-BE3F-453F-BACC-CFBC79ACD66C}"/>
                  </a:ext>
                </a:extLst>
              </p:cNvPr>
              <p:cNvSpPr/>
              <p:nvPr/>
            </p:nvSpPr>
            <p:spPr>
              <a:xfrm>
                <a:off x="709870" y="1459973"/>
                <a:ext cx="108612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altLang="zh-CN" sz="2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最小值：</a:t>
                </a:r>
                <a:endPara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13" name="矩形 512">
                <a:extLst>
                  <a:ext uri="{FF2B5EF4-FFF2-40B4-BE49-F238E27FC236}">
                    <a16:creationId xmlns:a16="http://schemas.microsoft.com/office/drawing/2014/main" id="{E3F80C5E-BE3F-453F-BACC-CFBC79ACD6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870" y="1459973"/>
                <a:ext cx="10861236" cy="523220"/>
              </a:xfrm>
              <a:prstGeom prst="rect">
                <a:avLst/>
              </a:prstGeom>
              <a:blipFill>
                <a:blip r:embed="rId3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72DDFC29-7688-4464-9E54-30B30D4EE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68" y="2163665"/>
            <a:ext cx="4520056" cy="4135851"/>
          </a:xfrm>
          <a:prstGeom prst="rect">
            <a:avLst/>
          </a:prstGeom>
        </p:spPr>
      </p:pic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CB22B359-A374-497F-AF10-4F72C2006672}"/>
              </a:ext>
            </a:extLst>
          </p:cNvPr>
          <p:cNvSpPr/>
          <p:nvPr/>
        </p:nvSpPr>
        <p:spPr>
          <a:xfrm>
            <a:off x="1940943" y="4951562"/>
            <a:ext cx="1064622" cy="228569"/>
          </a:xfrm>
          <a:custGeom>
            <a:avLst/>
            <a:gdLst>
              <a:gd name="connsiteX0" fmla="*/ 0 w 1064622"/>
              <a:gd name="connsiteY0" fmla="*/ 163902 h 228569"/>
              <a:gd name="connsiteX1" fmla="*/ 146649 w 1064622"/>
              <a:gd name="connsiteY1" fmla="*/ 60385 h 228569"/>
              <a:gd name="connsiteX2" fmla="*/ 310551 w 1064622"/>
              <a:gd name="connsiteY2" fmla="*/ 189781 h 228569"/>
              <a:gd name="connsiteX3" fmla="*/ 448574 w 1064622"/>
              <a:gd name="connsiteY3" fmla="*/ 129396 h 228569"/>
              <a:gd name="connsiteX4" fmla="*/ 569344 w 1064622"/>
              <a:gd name="connsiteY4" fmla="*/ 77638 h 228569"/>
              <a:gd name="connsiteX5" fmla="*/ 690114 w 1064622"/>
              <a:gd name="connsiteY5" fmla="*/ 189781 h 228569"/>
              <a:gd name="connsiteX6" fmla="*/ 1000665 w 1064622"/>
              <a:gd name="connsiteY6" fmla="*/ 224287 h 228569"/>
              <a:gd name="connsiteX7" fmla="*/ 1061049 w 1064622"/>
              <a:gd name="connsiteY7" fmla="*/ 103517 h 228569"/>
              <a:gd name="connsiteX8" fmla="*/ 1052423 w 1064622"/>
              <a:gd name="connsiteY8" fmla="*/ 0 h 228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4622" h="228569">
                <a:moveTo>
                  <a:pt x="0" y="163902"/>
                </a:moveTo>
                <a:cubicBezTo>
                  <a:pt x="47445" y="109987"/>
                  <a:pt x="94891" y="56072"/>
                  <a:pt x="146649" y="60385"/>
                </a:cubicBezTo>
                <a:cubicBezTo>
                  <a:pt x="198408" y="64698"/>
                  <a:pt x="260230" y="178279"/>
                  <a:pt x="310551" y="189781"/>
                </a:cubicBezTo>
                <a:cubicBezTo>
                  <a:pt x="360872" y="201283"/>
                  <a:pt x="448574" y="129396"/>
                  <a:pt x="448574" y="129396"/>
                </a:cubicBezTo>
                <a:cubicBezTo>
                  <a:pt x="491706" y="110706"/>
                  <a:pt x="529087" y="67574"/>
                  <a:pt x="569344" y="77638"/>
                </a:cubicBezTo>
                <a:cubicBezTo>
                  <a:pt x="609601" y="87702"/>
                  <a:pt x="618227" y="165340"/>
                  <a:pt x="690114" y="189781"/>
                </a:cubicBezTo>
                <a:cubicBezTo>
                  <a:pt x="762001" y="214223"/>
                  <a:pt x="938843" y="238664"/>
                  <a:pt x="1000665" y="224287"/>
                </a:cubicBezTo>
                <a:cubicBezTo>
                  <a:pt x="1062488" y="209910"/>
                  <a:pt x="1052423" y="140898"/>
                  <a:pt x="1061049" y="103517"/>
                </a:cubicBezTo>
                <a:cubicBezTo>
                  <a:pt x="1069675" y="66136"/>
                  <a:pt x="1061049" y="33068"/>
                  <a:pt x="105242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1BF116C-7A32-4758-A6EC-733C4AA244E6}"/>
              </a:ext>
            </a:extLst>
          </p:cNvPr>
          <p:cNvCxnSpPr/>
          <p:nvPr/>
        </p:nvCxnSpPr>
        <p:spPr>
          <a:xfrm flipH="1">
            <a:off x="3557588" y="4951562"/>
            <a:ext cx="357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2" name="矩形 511">
                <a:extLst>
                  <a:ext uri="{FF2B5EF4-FFF2-40B4-BE49-F238E27FC236}">
                    <a16:creationId xmlns:a16="http://schemas.microsoft.com/office/drawing/2014/main" id="{AAED17FB-F9AE-4414-B30D-F900CAE2C6C5}"/>
                  </a:ext>
                </a:extLst>
              </p:cNvPr>
              <p:cNvSpPr/>
              <p:nvPr/>
            </p:nvSpPr>
            <p:spPr>
              <a:xfrm>
                <a:off x="5521212" y="2514470"/>
                <a:ext cx="5882998" cy="9730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迭代过程：</a:t>
                </a:r>
                <a:endPara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+1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b="0" i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𝛻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𝑏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</m:oMath>
                  </m:oMathPara>
                </a14:m>
                <a:endPara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12" name="矩形 511">
                <a:extLst>
                  <a:ext uri="{FF2B5EF4-FFF2-40B4-BE49-F238E27FC236}">
                    <a16:creationId xmlns:a16="http://schemas.microsoft.com/office/drawing/2014/main" id="{AAED17FB-F9AE-4414-B30D-F900CAE2C6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212" y="2514470"/>
                <a:ext cx="5882998" cy="973023"/>
              </a:xfrm>
              <a:prstGeom prst="rect">
                <a:avLst/>
              </a:prstGeom>
              <a:blipFill>
                <a:blip r:embed="rId5"/>
                <a:stretch>
                  <a:fillRect t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FBDFF78B-4E40-4A35-8CC8-5348B969882C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29076" y="3487492"/>
            <a:ext cx="5815013" cy="1464069"/>
          </a:xfrm>
          <a:prstGeom prst="bentConnector3">
            <a:avLst>
              <a:gd name="adj1" fmla="val 1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31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tmFilter="0,0; .5, 1; 1, 1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" grpId="0"/>
      <p:bldP spid="5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8414535" y="-68651"/>
            <a:ext cx="7183526" cy="6995302"/>
            <a:chOff x="2410" y="593"/>
            <a:chExt cx="3015" cy="2936"/>
          </a:xfrm>
          <a:solidFill>
            <a:srgbClr val="248C80"/>
          </a:solidFill>
        </p:grpSpPr>
        <p:sp>
          <p:nvSpPr>
            <p:cNvPr id="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2" name="PA_文本框 8"/>
          <p:cNvSpPr txBox="1"/>
          <p:nvPr>
            <p:custDataLst>
              <p:tags r:id="rId1"/>
            </p:custDataLst>
          </p:nvPr>
        </p:nvSpPr>
        <p:spPr>
          <a:xfrm>
            <a:off x="905195" y="2506342"/>
            <a:ext cx="45269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</a:p>
          <a:p>
            <a:r>
              <a:rPr lang="en-US" altLang="zh-CN" sz="3600" b="1" dirty="0">
                <a:solidFill>
                  <a:srgbClr val="248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3600" b="1" dirty="0">
                <a:solidFill>
                  <a:srgbClr val="248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工程师讲座</a:t>
            </a:r>
          </a:p>
          <a:p>
            <a:endParaRPr lang="en-US" altLang="zh-CN" sz="3600" b="1" dirty="0">
              <a:solidFill>
                <a:srgbClr val="248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6" name="图片 175">
            <a:extLst>
              <a:ext uri="{FF2B5EF4-FFF2-40B4-BE49-F238E27FC236}">
                <a16:creationId xmlns:a16="http://schemas.microsoft.com/office/drawing/2014/main" id="{1C789F99-B120-4AE8-9CC2-D4A24083C72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0" y="19765"/>
            <a:ext cx="2228377" cy="6406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14" name="TextBox 76"/>
          <p:cNvSpPr txBox="1"/>
          <p:nvPr/>
        </p:nvSpPr>
        <p:spPr>
          <a:xfrm>
            <a:off x="5618945" y="21901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概率论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5" name="文本框 514"/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PROBABLITY TEHORY</a:t>
            </a:r>
          </a:p>
        </p:txBody>
      </p:sp>
      <p:grpSp>
        <p:nvGrpSpPr>
          <p:cNvPr id="521" name="组合 520"/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接连接符 517"/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/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7" name="圆角矩形 511">
            <a:extLst>
              <a:ext uri="{FF2B5EF4-FFF2-40B4-BE49-F238E27FC236}">
                <a16:creationId xmlns:a16="http://schemas.microsoft.com/office/drawing/2014/main" id="{D372F27F-832C-405C-9928-2CA60F42B0B0}"/>
              </a:ext>
            </a:extLst>
          </p:cNvPr>
          <p:cNvSpPr/>
          <p:nvPr/>
        </p:nvSpPr>
        <p:spPr>
          <a:xfrm>
            <a:off x="4598000" y="935679"/>
            <a:ext cx="3211231" cy="640136"/>
          </a:xfrm>
          <a:prstGeom prst="roundRect">
            <a:avLst/>
          </a:prstGeom>
          <a:noFill/>
          <a:ln w="19050">
            <a:solidFill>
              <a:srgbClr val="F6A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学习概率论的意义</a:t>
            </a:r>
          </a:p>
        </p:txBody>
      </p:sp>
      <p:cxnSp>
        <p:nvCxnSpPr>
          <p:cNvPr id="512" name="Straight Connector 69">
            <a:extLst>
              <a:ext uri="{FF2B5EF4-FFF2-40B4-BE49-F238E27FC236}">
                <a16:creationId xmlns:a16="http://schemas.microsoft.com/office/drawing/2014/main" id="{88A887D4-2FD6-4CF1-8457-D0CC5D2E739D}"/>
              </a:ext>
            </a:extLst>
          </p:cNvPr>
          <p:cNvCxnSpPr/>
          <p:nvPr/>
        </p:nvCxnSpPr>
        <p:spPr>
          <a:xfrm flipH="1" flipV="1">
            <a:off x="4815536" y="1926867"/>
            <a:ext cx="312564" cy="283206"/>
          </a:xfrm>
          <a:prstGeom prst="line">
            <a:avLst/>
          </a:prstGeom>
          <a:ln w="19050" cap="rnd">
            <a:solidFill>
              <a:srgbClr val="F6A27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Straight Connector 72">
            <a:extLst>
              <a:ext uri="{FF2B5EF4-FFF2-40B4-BE49-F238E27FC236}">
                <a16:creationId xmlns:a16="http://schemas.microsoft.com/office/drawing/2014/main" id="{DDACC0A8-EF61-4925-BE6F-BF4E76456781}"/>
              </a:ext>
            </a:extLst>
          </p:cNvPr>
          <p:cNvCxnSpPr/>
          <p:nvPr/>
        </p:nvCxnSpPr>
        <p:spPr>
          <a:xfrm flipH="1">
            <a:off x="3911678" y="1928469"/>
            <a:ext cx="903858" cy="0"/>
          </a:xfrm>
          <a:prstGeom prst="line">
            <a:avLst/>
          </a:prstGeom>
          <a:ln w="19050" cap="rnd">
            <a:solidFill>
              <a:srgbClr val="F6A27D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6" name="Group 74">
            <a:extLst>
              <a:ext uri="{FF2B5EF4-FFF2-40B4-BE49-F238E27FC236}">
                <a16:creationId xmlns:a16="http://schemas.microsoft.com/office/drawing/2014/main" id="{3C20A2AA-8915-42A6-A037-C4B9DAABB491}"/>
              </a:ext>
            </a:extLst>
          </p:cNvPr>
          <p:cNvGrpSpPr/>
          <p:nvPr/>
        </p:nvGrpSpPr>
        <p:grpSpPr>
          <a:xfrm flipH="1">
            <a:off x="6978834" y="1920641"/>
            <a:ext cx="1219535" cy="289432"/>
            <a:chOff x="2899016" y="1459156"/>
            <a:chExt cx="932719" cy="221362"/>
          </a:xfrm>
        </p:grpSpPr>
        <p:cxnSp>
          <p:nvCxnSpPr>
            <p:cNvPr id="517" name="Straight Connector 75">
              <a:extLst>
                <a:ext uri="{FF2B5EF4-FFF2-40B4-BE49-F238E27FC236}">
                  <a16:creationId xmlns:a16="http://schemas.microsoft.com/office/drawing/2014/main" id="{AD7D58EF-7EFA-4600-BFE2-92AFA9261DCB}"/>
                </a:ext>
              </a:extLst>
            </p:cNvPr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rgbClr val="248C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Straight Connector 76">
              <a:extLst>
                <a:ext uri="{FF2B5EF4-FFF2-40B4-BE49-F238E27FC236}">
                  <a16:creationId xmlns:a16="http://schemas.microsoft.com/office/drawing/2014/main" id="{59BAAE35-9FFE-432F-A18E-5D191445798A}"/>
                </a:ext>
              </a:extLst>
            </p:cNvPr>
            <p:cNvCxnSpPr/>
            <p:nvPr/>
          </p:nvCxnSpPr>
          <p:spPr>
            <a:xfrm flipH="1">
              <a:off x="2899016" y="1459156"/>
              <a:ext cx="691284" cy="0"/>
            </a:xfrm>
            <a:prstGeom prst="line">
              <a:avLst/>
            </a:prstGeom>
            <a:ln w="19050" cap="rnd">
              <a:solidFill>
                <a:srgbClr val="248C80"/>
              </a:solidFill>
              <a:prstDash val="soli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5" name="Straight Connector 82">
            <a:extLst>
              <a:ext uri="{FF2B5EF4-FFF2-40B4-BE49-F238E27FC236}">
                <a16:creationId xmlns:a16="http://schemas.microsoft.com/office/drawing/2014/main" id="{F51A3564-5078-4516-B58F-CB8A80FEA421}"/>
              </a:ext>
            </a:extLst>
          </p:cNvPr>
          <p:cNvCxnSpPr/>
          <p:nvPr/>
        </p:nvCxnSpPr>
        <p:spPr>
          <a:xfrm flipH="1">
            <a:off x="4815536" y="5151343"/>
            <a:ext cx="312564" cy="283206"/>
          </a:xfrm>
          <a:prstGeom prst="line">
            <a:avLst/>
          </a:prstGeom>
          <a:ln w="19050" cap="rnd">
            <a:solidFill>
              <a:srgbClr val="F6A27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Straight Connector 83">
            <a:extLst>
              <a:ext uri="{FF2B5EF4-FFF2-40B4-BE49-F238E27FC236}">
                <a16:creationId xmlns:a16="http://schemas.microsoft.com/office/drawing/2014/main" id="{F24F0C07-B7A2-4C0F-9E54-6791649FDF29}"/>
              </a:ext>
            </a:extLst>
          </p:cNvPr>
          <p:cNvCxnSpPr/>
          <p:nvPr/>
        </p:nvCxnSpPr>
        <p:spPr>
          <a:xfrm flipH="1" flipV="1">
            <a:off x="3908565" y="5432947"/>
            <a:ext cx="903857" cy="0"/>
          </a:xfrm>
          <a:prstGeom prst="line">
            <a:avLst/>
          </a:prstGeom>
          <a:ln w="19050" cap="rnd">
            <a:solidFill>
              <a:srgbClr val="F6A27D"/>
            </a:solidFill>
            <a:prstDash val="soli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7" name="Group 84">
            <a:extLst>
              <a:ext uri="{FF2B5EF4-FFF2-40B4-BE49-F238E27FC236}">
                <a16:creationId xmlns:a16="http://schemas.microsoft.com/office/drawing/2014/main" id="{749EB717-0508-4F8C-8DA4-11C538784664}"/>
              </a:ext>
            </a:extLst>
          </p:cNvPr>
          <p:cNvGrpSpPr/>
          <p:nvPr/>
        </p:nvGrpSpPr>
        <p:grpSpPr>
          <a:xfrm flipH="1" flipV="1">
            <a:off x="6978834" y="5196363"/>
            <a:ext cx="1216422" cy="289432"/>
            <a:chOff x="2901397" y="1459156"/>
            <a:chExt cx="930338" cy="221362"/>
          </a:xfrm>
        </p:grpSpPr>
        <p:cxnSp>
          <p:nvCxnSpPr>
            <p:cNvPr id="530" name="Straight Connector 85">
              <a:extLst>
                <a:ext uri="{FF2B5EF4-FFF2-40B4-BE49-F238E27FC236}">
                  <a16:creationId xmlns:a16="http://schemas.microsoft.com/office/drawing/2014/main" id="{0D9C4B1C-57FF-45B1-8DA6-86D6D55A3DAA}"/>
                </a:ext>
              </a:extLst>
            </p:cNvPr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rgbClr val="248C8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86">
              <a:extLst>
                <a:ext uri="{FF2B5EF4-FFF2-40B4-BE49-F238E27FC236}">
                  <a16:creationId xmlns:a16="http://schemas.microsoft.com/office/drawing/2014/main" id="{9C49260B-5AA2-4F77-B457-E84F994B601A}"/>
                </a:ext>
              </a:extLst>
            </p:cNvPr>
            <p:cNvCxnSpPr/>
            <p:nvPr/>
          </p:nvCxnSpPr>
          <p:spPr>
            <a:xfrm flipH="1">
              <a:off x="2901397" y="1459156"/>
              <a:ext cx="691284" cy="0"/>
            </a:xfrm>
            <a:prstGeom prst="line">
              <a:avLst/>
            </a:prstGeom>
            <a:ln w="19050" cap="rnd">
              <a:solidFill>
                <a:srgbClr val="248C80"/>
              </a:solidFill>
              <a:prstDash val="soli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4" name="Straight Connector 87">
            <a:extLst>
              <a:ext uri="{FF2B5EF4-FFF2-40B4-BE49-F238E27FC236}">
                <a16:creationId xmlns:a16="http://schemas.microsoft.com/office/drawing/2014/main" id="{DAED1877-1FD7-4F59-A469-9323D8A4FA84}"/>
              </a:ext>
            </a:extLst>
          </p:cNvPr>
          <p:cNvCxnSpPr/>
          <p:nvPr/>
        </p:nvCxnSpPr>
        <p:spPr>
          <a:xfrm flipH="1">
            <a:off x="3736769" y="3676649"/>
            <a:ext cx="602272" cy="0"/>
          </a:xfrm>
          <a:prstGeom prst="line">
            <a:avLst/>
          </a:prstGeom>
          <a:ln w="19050" cap="rnd">
            <a:solidFill>
              <a:srgbClr val="248C80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5" name="Straight Connector 89">
            <a:extLst>
              <a:ext uri="{FF2B5EF4-FFF2-40B4-BE49-F238E27FC236}">
                <a16:creationId xmlns:a16="http://schemas.microsoft.com/office/drawing/2014/main" id="{4EAABC54-5380-4EBA-8B9C-C08338F6BE00}"/>
              </a:ext>
            </a:extLst>
          </p:cNvPr>
          <p:cNvCxnSpPr/>
          <p:nvPr/>
        </p:nvCxnSpPr>
        <p:spPr>
          <a:xfrm flipH="1">
            <a:off x="7852959" y="3676649"/>
            <a:ext cx="602272" cy="0"/>
          </a:xfrm>
          <a:prstGeom prst="line">
            <a:avLst/>
          </a:prstGeom>
          <a:ln w="19050" cap="rnd">
            <a:solidFill>
              <a:srgbClr val="F6A27D"/>
            </a:solidFill>
            <a:prstDash val="solid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6" name="Freeform 59">
            <a:extLst>
              <a:ext uri="{FF2B5EF4-FFF2-40B4-BE49-F238E27FC236}">
                <a16:creationId xmlns:a16="http://schemas.microsoft.com/office/drawing/2014/main" id="{90FD0E01-2BE7-4350-8DAD-60F38D8F27AE}"/>
              </a:ext>
            </a:extLst>
          </p:cNvPr>
          <p:cNvSpPr/>
          <p:nvPr/>
        </p:nvSpPr>
        <p:spPr bwMode="auto">
          <a:xfrm>
            <a:off x="6153541" y="1926866"/>
            <a:ext cx="1460125" cy="1328258"/>
          </a:xfrm>
          <a:custGeom>
            <a:avLst/>
            <a:gdLst/>
            <a:ahLst/>
            <a:cxnLst>
              <a:cxn ang="0">
                <a:pos x="174" y="281"/>
              </a:cxn>
              <a:cxn ang="0">
                <a:pos x="305" y="204"/>
              </a:cxn>
              <a:cxn ang="0">
                <a:pos x="280" y="133"/>
              </a:cxn>
              <a:cxn ang="0">
                <a:pos x="49" y="9"/>
              </a:cxn>
              <a:cxn ang="0">
                <a:pos x="1" y="33"/>
              </a:cxn>
              <a:cxn ang="0">
                <a:pos x="3" y="194"/>
              </a:cxn>
              <a:cxn ang="0">
                <a:pos x="23" y="226"/>
              </a:cxn>
              <a:cxn ang="0">
                <a:pos x="110" y="271"/>
              </a:cxn>
              <a:cxn ang="0">
                <a:pos x="174" y="281"/>
              </a:cxn>
            </a:cxnLst>
            <a:rect l="0" t="0" r="r" b="b"/>
            <a:pathLst>
              <a:path w="335" h="304">
                <a:moveTo>
                  <a:pt x="174" y="281"/>
                </a:moveTo>
                <a:cubicBezTo>
                  <a:pt x="195" y="268"/>
                  <a:pt x="305" y="204"/>
                  <a:pt x="305" y="204"/>
                </a:cubicBezTo>
                <a:cubicBezTo>
                  <a:pt x="305" y="204"/>
                  <a:pt x="335" y="192"/>
                  <a:pt x="280" y="133"/>
                </a:cubicBezTo>
                <a:cubicBezTo>
                  <a:pt x="225" y="76"/>
                  <a:pt x="149" y="24"/>
                  <a:pt x="49" y="9"/>
                </a:cubicBezTo>
                <a:cubicBezTo>
                  <a:pt x="36" y="7"/>
                  <a:pt x="0" y="0"/>
                  <a:pt x="1" y="33"/>
                </a:cubicBezTo>
                <a:cubicBezTo>
                  <a:pt x="2" y="65"/>
                  <a:pt x="3" y="194"/>
                  <a:pt x="3" y="194"/>
                </a:cubicBezTo>
                <a:cubicBezTo>
                  <a:pt x="3" y="194"/>
                  <a:pt x="3" y="219"/>
                  <a:pt x="23" y="226"/>
                </a:cubicBezTo>
                <a:cubicBezTo>
                  <a:pt x="43" y="233"/>
                  <a:pt x="85" y="249"/>
                  <a:pt x="110" y="271"/>
                </a:cubicBezTo>
                <a:cubicBezTo>
                  <a:pt x="133" y="292"/>
                  <a:pt x="138" y="304"/>
                  <a:pt x="174" y="281"/>
                </a:cubicBezTo>
              </a:path>
            </a:pathLst>
          </a:custGeom>
          <a:solidFill>
            <a:srgbClr val="248C8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539" name="Freeform 62">
            <a:extLst>
              <a:ext uri="{FF2B5EF4-FFF2-40B4-BE49-F238E27FC236}">
                <a16:creationId xmlns:a16="http://schemas.microsoft.com/office/drawing/2014/main" id="{E9EDD098-D3B2-4721-9E1E-BEE0E7578756}"/>
              </a:ext>
            </a:extLst>
          </p:cNvPr>
          <p:cNvSpPr/>
          <p:nvPr/>
        </p:nvSpPr>
        <p:spPr bwMode="auto">
          <a:xfrm>
            <a:off x="4326587" y="2842741"/>
            <a:ext cx="1071718" cy="1683099"/>
          </a:xfrm>
          <a:custGeom>
            <a:avLst/>
            <a:gdLst/>
            <a:ahLst/>
            <a:cxnLst>
              <a:cxn ang="0">
                <a:pos x="209" y="93"/>
              </a:cxn>
              <a:cxn ang="0">
                <a:pos x="75" y="20"/>
              </a:cxn>
              <a:cxn ang="0">
                <a:pos x="27" y="77"/>
              </a:cxn>
              <a:cxn ang="0">
                <a:pos x="38" y="338"/>
              </a:cxn>
              <a:cxn ang="0">
                <a:pos x="83" y="368"/>
              </a:cxn>
              <a:cxn ang="0">
                <a:pos x="221" y="284"/>
              </a:cxn>
              <a:cxn ang="0">
                <a:pos x="238" y="250"/>
              </a:cxn>
              <a:cxn ang="0">
                <a:pos x="232" y="152"/>
              </a:cxn>
              <a:cxn ang="0">
                <a:pos x="209" y="93"/>
              </a:cxn>
            </a:cxnLst>
            <a:rect l="0" t="0" r="r" b="b"/>
            <a:pathLst>
              <a:path w="246" h="385">
                <a:moveTo>
                  <a:pt x="209" y="93"/>
                </a:moveTo>
                <a:cubicBezTo>
                  <a:pt x="187" y="81"/>
                  <a:pt x="75" y="20"/>
                  <a:pt x="75" y="20"/>
                </a:cubicBezTo>
                <a:cubicBezTo>
                  <a:pt x="75" y="20"/>
                  <a:pt x="49" y="0"/>
                  <a:pt x="27" y="77"/>
                </a:cubicBezTo>
                <a:cubicBezTo>
                  <a:pt x="6" y="153"/>
                  <a:pt x="0" y="245"/>
                  <a:pt x="38" y="338"/>
                </a:cubicBezTo>
                <a:cubicBezTo>
                  <a:pt x="43" y="350"/>
                  <a:pt x="56" y="385"/>
                  <a:pt x="83" y="368"/>
                </a:cubicBezTo>
                <a:cubicBezTo>
                  <a:pt x="110" y="351"/>
                  <a:pt x="221" y="284"/>
                  <a:pt x="221" y="284"/>
                </a:cubicBezTo>
                <a:cubicBezTo>
                  <a:pt x="221" y="284"/>
                  <a:pt x="242" y="271"/>
                  <a:pt x="238" y="250"/>
                </a:cubicBezTo>
                <a:cubicBezTo>
                  <a:pt x="234" y="229"/>
                  <a:pt x="226" y="186"/>
                  <a:pt x="232" y="152"/>
                </a:cubicBezTo>
                <a:cubicBezTo>
                  <a:pt x="238" y="122"/>
                  <a:pt x="246" y="112"/>
                  <a:pt x="209" y="93"/>
                </a:cubicBezTo>
              </a:path>
            </a:pathLst>
          </a:custGeom>
          <a:solidFill>
            <a:srgbClr val="248C8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540" name="Freeform 64">
            <a:extLst>
              <a:ext uri="{FF2B5EF4-FFF2-40B4-BE49-F238E27FC236}">
                <a16:creationId xmlns:a16="http://schemas.microsoft.com/office/drawing/2014/main" id="{D6EDF39D-3139-4BDE-A5FC-65246EB2C82E}"/>
              </a:ext>
            </a:extLst>
          </p:cNvPr>
          <p:cNvSpPr/>
          <p:nvPr/>
        </p:nvSpPr>
        <p:spPr bwMode="auto">
          <a:xfrm>
            <a:off x="4597514" y="1922071"/>
            <a:ext cx="1460125" cy="1306680"/>
          </a:xfrm>
          <a:custGeom>
            <a:avLst/>
            <a:gdLst/>
            <a:ahLst/>
            <a:cxnLst>
              <a:cxn ang="0">
                <a:pos x="330" y="184"/>
              </a:cxn>
              <a:cxn ang="0">
                <a:pos x="330" y="32"/>
              </a:cxn>
              <a:cxn ang="0">
                <a:pos x="257" y="18"/>
              </a:cxn>
              <a:cxn ang="0">
                <a:pos x="33" y="152"/>
              </a:cxn>
              <a:cxn ang="0">
                <a:pos x="28" y="206"/>
              </a:cxn>
              <a:cxn ang="0">
                <a:pos x="168" y="287"/>
              </a:cxn>
              <a:cxn ang="0">
                <a:pos x="206" y="286"/>
              </a:cxn>
              <a:cxn ang="0">
                <a:pos x="289" y="233"/>
              </a:cxn>
              <a:cxn ang="0">
                <a:pos x="330" y="184"/>
              </a:cxn>
            </a:cxnLst>
            <a:rect l="0" t="0" r="r" b="b"/>
            <a:pathLst>
              <a:path w="335" h="299">
                <a:moveTo>
                  <a:pt x="330" y="184"/>
                </a:moveTo>
                <a:cubicBezTo>
                  <a:pt x="330" y="159"/>
                  <a:pt x="330" y="32"/>
                  <a:pt x="330" y="32"/>
                </a:cubicBezTo>
                <a:cubicBezTo>
                  <a:pt x="330" y="32"/>
                  <a:pt x="335" y="0"/>
                  <a:pt x="257" y="18"/>
                </a:cubicBezTo>
                <a:cubicBezTo>
                  <a:pt x="180" y="35"/>
                  <a:pt x="96" y="74"/>
                  <a:pt x="33" y="152"/>
                </a:cubicBezTo>
                <a:cubicBezTo>
                  <a:pt x="25" y="163"/>
                  <a:pt x="0" y="190"/>
                  <a:pt x="28" y="206"/>
                </a:cubicBezTo>
                <a:cubicBezTo>
                  <a:pt x="57" y="222"/>
                  <a:pt x="168" y="287"/>
                  <a:pt x="168" y="287"/>
                </a:cubicBezTo>
                <a:cubicBezTo>
                  <a:pt x="168" y="287"/>
                  <a:pt x="189" y="299"/>
                  <a:pt x="206" y="286"/>
                </a:cubicBezTo>
                <a:cubicBezTo>
                  <a:pt x="222" y="272"/>
                  <a:pt x="257" y="244"/>
                  <a:pt x="289" y="233"/>
                </a:cubicBezTo>
                <a:cubicBezTo>
                  <a:pt x="319" y="224"/>
                  <a:pt x="331" y="226"/>
                  <a:pt x="330" y="184"/>
                </a:cubicBezTo>
              </a:path>
            </a:pathLst>
          </a:custGeom>
          <a:solidFill>
            <a:srgbClr val="F6A27D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541" name="Freeform 61">
            <a:extLst>
              <a:ext uri="{FF2B5EF4-FFF2-40B4-BE49-F238E27FC236}">
                <a16:creationId xmlns:a16="http://schemas.microsoft.com/office/drawing/2014/main" id="{8F26E4E1-3393-4690-85F3-F785B08E6EF3}"/>
              </a:ext>
            </a:extLst>
          </p:cNvPr>
          <p:cNvSpPr/>
          <p:nvPr/>
        </p:nvSpPr>
        <p:spPr bwMode="auto">
          <a:xfrm>
            <a:off x="4583129" y="4127843"/>
            <a:ext cx="1464921" cy="1318668"/>
          </a:xfrm>
          <a:custGeom>
            <a:avLst/>
            <a:gdLst/>
            <a:ahLst/>
            <a:cxnLst>
              <a:cxn ang="0">
                <a:pos x="161" y="22"/>
              </a:cxn>
              <a:cxn ang="0">
                <a:pos x="31" y="100"/>
              </a:cxn>
              <a:cxn ang="0">
                <a:pos x="56" y="171"/>
              </a:cxn>
              <a:cxn ang="0">
                <a:pos x="287" y="293"/>
              </a:cxn>
              <a:cxn ang="0">
                <a:pos x="335" y="270"/>
              </a:cxn>
              <a:cxn ang="0">
                <a:pos x="332" y="108"/>
              </a:cxn>
              <a:cxn ang="0">
                <a:pos x="312" y="77"/>
              </a:cxn>
              <a:cxn ang="0">
                <a:pos x="224" y="32"/>
              </a:cxn>
              <a:cxn ang="0">
                <a:pos x="161" y="22"/>
              </a:cxn>
            </a:cxnLst>
            <a:rect l="0" t="0" r="r" b="b"/>
            <a:pathLst>
              <a:path w="336" h="302">
                <a:moveTo>
                  <a:pt x="161" y="22"/>
                </a:moveTo>
                <a:cubicBezTo>
                  <a:pt x="140" y="35"/>
                  <a:pt x="31" y="100"/>
                  <a:pt x="31" y="100"/>
                </a:cubicBezTo>
                <a:cubicBezTo>
                  <a:pt x="31" y="100"/>
                  <a:pt x="0" y="113"/>
                  <a:pt x="56" y="171"/>
                </a:cubicBezTo>
                <a:cubicBezTo>
                  <a:pt x="111" y="228"/>
                  <a:pt x="187" y="280"/>
                  <a:pt x="287" y="293"/>
                </a:cubicBezTo>
                <a:cubicBezTo>
                  <a:pt x="300" y="295"/>
                  <a:pt x="336" y="302"/>
                  <a:pt x="335" y="270"/>
                </a:cubicBezTo>
                <a:cubicBezTo>
                  <a:pt x="334" y="237"/>
                  <a:pt x="332" y="108"/>
                  <a:pt x="332" y="108"/>
                </a:cubicBezTo>
                <a:cubicBezTo>
                  <a:pt x="332" y="108"/>
                  <a:pt x="332" y="84"/>
                  <a:pt x="312" y="77"/>
                </a:cubicBezTo>
                <a:cubicBezTo>
                  <a:pt x="292" y="70"/>
                  <a:pt x="250" y="54"/>
                  <a:pt x="224" y="32"/>
                </a:cubicBezTo>
                <a:cubicBezTo>
                  <a:pt x="201" y="12"/>
                  <a:pt x="196" y="0"/>
                  <a:pt x="161" y="22"/>
                </a:cubicBezTo>
              </a:path>
            </a:pathLst>
          </a:custGeom>
          <a:solidFill>
            <a:srgbClr val="F6A27D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542" name="Freeform 60">
            <a:extLst>
              <a:ext uri="{FF2B5EF4-FFF2-40B4-BE49-F238E27FC236}">
                <a16:creationId xmlns:a16="http://schemas.microsoft.com/office/drawing/2014/main" id="{7CC0DA74-2ECA-4476-BFBC-28BD06E27C6C}"/>
              </a:ext>
            </a:extLst>
          </p:cNvPr>
          <p:cNvSpPr/>
          <p:nvPr/>
        </p:nvSpPr>
        <p:spPr bwMode="auto">
          <a:xfrm>
            <a:off x="6143955" y="4144619"/>
            <a:ext cx="1448138" cy="1328256"/>
          </a:xfrm>
          <a:custGeom>
            <a:avLst/>
            <a:gdLst/>
            <a:ahLst/>
            <a:cxnLst>
              <a:cxn ang="0">
                <a:pos x="2" y="120"/>
              </a:cxn>
              <a:cxn ang="0">
                <a:pos x="7" y="272"/>
              </a:cxn>
              <a:cxn ang="0">
                <a:pos x="81" y="284"/>
              </a:cxn>
              <a:cxn ang="0">
                <a:pos x="300" y="141"/>
              </a:cxn>
              <a:cxn ang="0">
                <a:pos x="303" y="88"/>
              </a:cxn>
              <a:cxn ang="0">
                <a:pos x="160" y="12"/>
              </a:cxn>
              <a:cxn ang="0">
                <a:pos x="123" y="14"/>
              </a:cxn>
              <a:cxn ang="0">
                <a:pos x="41" y="69"/>
              </a:cxn>
              <a:cxn ang="0">
                <a:pos x="2" y="120"/>
              </a:cxn>
            </a:cxnLst>
            <a:rect l="0" t="0" r="r" b="b"/>
            <a:pathLst>
              <a:path w="332" h="304">
                <a:moveTo>
                  <a:pt x="2" y="120"/>
                </a:moveTo>
                <a:cubicBezTo>
                  <a:pt x="3" y="145"/>
                  <a:pt x="7" y="272"/>
                  <a:pt x="7" y="272"/>
                </a:cubicBezTo>
                <a:cubicBezTo>
                  <a:pt x="7" y="272"/>
                  <a:pt x="4" y="304"/>
                  <a:pt x="81" y="284"/>
                </a:cubicBezTo>
                <a:cubicBezTo>
                  <a:pt x="158" y="264"/>
                  <a:pt x="240" y="222"/>
                  <a:pt x="300" y="141"/>
                </a:cubicBezTo>
                <a:cubicBezTo>
                  <a:pt x="308" y="131"/>
                  <a:pt x="332" y="102"/>
                  <a:pt x="303" y="88"/>
                </a:cubicBezTo>
                <a:cubicBezTo>
                  <a:pt x="274" y="73"/>
                  <a:pt x="160" y="12"/>
                  <a:pt x="160" y="12"/>
                </a:cubicBezTo>
                <a:cubicBezTo>
                  <a:pt x="160" y="12"/>
                  <a:pt x="139" y="0"/>
                  <a:pt x="123" y="14"/>
                </a:cubicBezTo>
                <a:cubicBezTo>
                  <a:pt x="107" y="29"/>
                  <a:pt x="73" y="58"/>
                  <a:pt x="41" y="69"/>
                </a:cubicBezTo>
                <a:cubicBezTo>
                  <a:pt x="12" y="80"/>
                  <a:pt x="0" y="78"/>
                  <a:pt x="2" y="120"/>
                </a:cubicBezTo>
              </a:path>
            </a:pathLst>
          </a:custGeom>
          <a:solidFill>
            <a:srgbClr val="248C8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545" name="Freeform 58">
            <a:extLst>
              <a:ext uri="{FF2B5EF4-FFF2-40B4-BE49-F238E27FC236}">
                <a16:creationId xmlns:a16="http://schemas.microsoft.com/office/drawing/2014/main" id="{92E2394D-7570-4DDB-BF19-174200E4C077}"/>
              </a:ext>
            </a:extLst>
          </p:cNvPr>
          <p:cNvSpPr/>
          <p:nvPr/>
        </p:nvSpPr>
        <p:spPr bwMode="auto">
          <a:xfrm>
            <a:off x="6793695" y="2840343"/>
            <a:ext cx="1071718" cy="1680703"/>
          </a:xfrm>
          <a:custGeom>
            <a:avLst/>
            <a:gdLst/>
            <a:ahLst/>
            <a:cxnLst>
              <a:cxn ang="0">
                <a:pos x="38" y="293"/>
              </a:cxn>
              <a:cxn ang="0">
                <a:pos x="171" y="365"/>
              </a:cxn>
              <a:cxn ang="0">
                <a:pos x="219" y="308"/>
              </a:cxn>
              <a:cxn ang="0">
                <a:pos x="208" y="47"/>
              </a:cxn>
              <a:cxn ang="0">
                <a:pos x="163" y="17"/>
              </a:cxn>
              <a:cxn ang="0">
                <a:pos x="26" y="101"/>
              </a:cxn>
              <a:cxn ang="0">
                <a:pos x="8" y="135"/>
              </a:cxn>
              <a:cxn ang="0">
                <a:pos x="14" y="233"/>
              </a:cxn>
              <a:cxn ang="0">
                <a:pos x="38" y="293"/>
              </a:cxn>
            </a:cxnLst>
            <a:rect l="0" t="0" r="r" b="b"/>
            <a:pathLst>
              <a:path w="246" h="385">
                <a:moveTo>
                  <a:pt x="38" y="293"/>
                </a:moveTo>
                <a:cubicBezTo>
                  <a:pt x="60" y="304"/>
                  <a:pt x="171" y="365"/>
                  <a:pt x="171" y="365"/>
                </a:cubicBezTo>
                <a:cubicBezTo>
                  <a:pt x="171" y="365"/>
                  <a:pt x="197" y="385"/>
                  <a:pt x="219" y="308"/>
                </a:cubicBezTo>
                <a:cubicBezTo>
                  <a:pt x="241" y="232"/>
                  <a:pt x="246" y="140"/>
                  <a:pt x="208" y="47"/>
                </a:cubicBezTo>
                <a:cubicBezTo>
                  <a:pt x="203" y="35"/>
                  <a:pt x="191" y="0"/>
                  <a:pt x="163" y="17"/>
                </a:cubicBezTo>
                <a:cubicBezTo>
                  <a:pt x="136" y="35"/>
                  <a:pt x="26" y="101"/>
                  <a:pt x="26" y="101"/>
                </a:cubicBezTo>
                <a:cubicBezTo>
                  <a:pt x="26" y="101"/>
                  <a:pt x="4" y="114"/>
                  <a:pt x="8" y="135"/>
                </a:cubicBezTo>
                <a:cubicBezTo>
                  <a:pt x="13" y="156"/>
                  <a:pt x="21" y="200"/>
                  <a:pt x="14" y="233"/>
                </a:cubicBezTo>
                <a:cubicBezTo>
                  <a:pt x="8" y="263"/>
                  <a:pt x="0" y="273"/>
                  <a:pt x="38" y="293"/>
                </a:cubicBezTo>
              </a:path>
            </a:pathLst>
          </a:custGeom>
          <a:solidFill>
            <a:srgbClr val="F6A27D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547" name="Freeform 245">
            <a:extLst>
              <a:ext uri="{FF2B5EF4-FFF2-40B4-BE49-F238E27FC236}">
                <a16:creationId xmlns:a16="http://schemas.microsoft.com/office/drawing/2014/main" id="{0470DCF8-15FD-41CC-91A2-D310B31CD137}"/>
              </a:ext>
            </a:extLst>
          </p:cNvPr>
          <p:cNvSpPr/>
          <p:nvPr/>
        </p:nvSpPr>
        <p:spPr bwMode="auto">
          <a:xfrm>
            <a:off x="4646199" y="3513000"/>
            <a:ext cx="342582" cy="342580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rgbClr val="FEF9E6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548" name="Freeform 55">
            <a:extLst>
              <a:ext uri="{FF2B5EF4-FFF2-40B4-BE49-F238E27FC236}">
                <a16:creationId xmlns:a16="http://schemas.microsoft.com/office/drawing/2014/main" id="{F31E5ACE-9B5E-40C3-946D-4E01CE60456F}"/>
              </a:ext>
            </a:extLst>
          </p:cNvPr>
          <p:cNvSpPr>
            <a:spLocks noEditPoints="1"/>
          </p:cNvSpPr>
          <p:nvPr/>
        </p:nvSpPr>
        <p:spPr bwMode="auto">
          <a:xfrm>
            <a:off x="6575585" y="2464600"/>
            <a:ext cx="403249" cy="301016"/>
          </a:xfrm>
          <a:custGeom>
            <a:avLst/>
            <a:gdLst/>
            <a:ahLst/>
            <a:cxnLst>
              <a:cxn ang="0">
                <a:pos x="19" y="42"/>
              </a:cxn>
              <a:cxn ang="0">
                <a:pos x="17" y="42"/>
              </a:cxn>
              <a:cxn ang="0">
                <a:pos x="1" y="25"/>
              </a:cxn>
              <a:cxn ang="0">
                <a:pos x="1" y="24"/>
              </a:cxn>
              <a:cxn ang="0">
                <a:pos x="17" y="7"/>
              </a:cxn>
              <a:cxn ang="0">
                <a:pos x="19" y="7"/>
              </a:cxn>
              <a:cxn ang="0">
                <a:pos x="21" y="9"/>
              </a:cxn>
              <a:cxn ang="0">
                <a:pos x="21" y="11"/>
              </a:cxn>
              <a:cxn ang="0">
                <a:pos x="7" y="25"/>
              </a:cxn>
              <a:cxn ang="0">
                <a:pos x="21" y="39"/>
              </a:cxn>
              <a:cxn ang="0">
                <a:pos x="21" y="40"/>
              </a:cxn>
              <a:cxn ang="0">
                <a:pos x="19" y="42"/>
              </a:cxn>
              <a:cxn ang="0">
                <a:pos x="29" y="48"/>
              </a:cxn>
              <a:cxn ang="0">
                <a:pos x="27" y="49"/>
              </a:cxn>
              <a:cxn ang="0">
                <a:pos x="25" y="48"/>
              </a:cxn>
              <a:cxn ang="0">
                <a:pos x="24" y="47"/>
              </a:cxn>
              <a:cxn ang="0">
                <a:pos x="38" y="1"/>
              </a:cxn>
              <a:cxn ang="0">
                <a:pos x="39" y="0"/>
              </a:cxn>
              <a:cxn ang="0">
                <a:pos x="41" y="1"/>
              </a:cxn>
              <a:cxn ang="0">
                <a:pos x="42" y="2"/>
              </a:cxn>
              <a:cxn ang="0">
                <a:pos x="29" y="48"/>
              </a:cxn>
              <a:cxn ang="0">
                <a:pos x="49" y="42"/>
              </a:cxn>
              <a:cxn ang="0">
                <a:pos x="47" y="42"/>
              </a:cxn>
              <a:cxn ang="0">
                <a:pos x="45" y="40"/>
              </a:cxn>
              <a:cxn ang="0">
                <a:pos x="45" y="39"/>
              </a:cxn>
              <a:cxn ang="0">
                <a:pos x="59" y="25"/>
              </a:cxn>
              <a:cxn ang="0">
                <a:pos x="45" y="11"/>
              </a:cxn>
              <a:cxn ang="0">
                <a:pos x="45" y="9"/>
              </a:cxn>
              <a:cxn ang="0">
                <a:pos x="47" y="7"/>
              </a:cxn>
              <a:cxn ang="0">
                <a:pos x="49" y="7"/>
              </a:cxn>
              <a:cxn ang="0">
                <a:pos x="65" y="24"/>
              </a:cxn>
              <a:cxn ang="0">
                <a:pos x="65" y="25"/>
              </a:cxn>
              <a:cxn ang="0">
                <a:pos x="49" y="42"/>
              </a:cxn>
            </a:cxnLst>
            <a:rect l="0" t="0" r="r" b="b"/>
            <a:pathLst>
              <a:path w="66" h="49">
                <a:moveTo>
                  <a:pt x="19" y="42"/>
                </a:moveTo>
                <a:cubicBezTo>
                  <a:pt x="19" y="43"/>
                  <a:pt x="18" y="43"/>
                  <a:pt x="17" y="42"/>
                </a:cubicBezTo>
                <a:cubicBezTo>
                  <a:pt x="1" y="25"/>
                  <a:pt x="1" y="25"/>
                  <a:pt x="1" y="25"/>
                </a:cubicBezTo>
                <a:cubicBezTo>
                  <a:pt x="0" y="25"/>
                  <a:pt x="0" y="24"/>
                  <a:pt x="1" y="24"/>
                </a:cubicBezTo>
                <a:cubicBezTo>
                  <a:pt x="17" y="7"/>
                  <a:pt x="17" y="7"/>
                  <a:pt x="17" y="7"/>
                </a:cubicBezTo>
                <a:cubicBezTo>
                  <a:pt x="18" y="7"/>
                  <a:pt x="19" y="7"/>
                  <a:pt x="19" y="7"/>
                </a:cubicBezTo>
                <a:cubicBezTo>
                  <a:pt x="21" y="9"/>
                  <a:pt x="21" y="9"/>
                  <a:pt x="21" y="9"/>
                </a:cubicBezTo>
                <a:cubicBezTo>
                  <a:pt x="21" y="9"/>
                  <a:pt x="21" y="10"/>
                  <a:pt x="21" y="11"/>
                </a:cubicBezTo>
                <a:cubicBezTo>
                  <a:pt x="7" y="25"/>
                  <a:pt x="7" y="25"/>
                  <a:pt x="7" y="25"/>
                </a:cubicBezTo>
                <a:cubicBezTo>
                  <a:pt x="21" y="39"/>
                  <a:pt x="21" y="39"/>
                  <a:pt x="21" y="39"/>
                </a:cubicBezTo>
                <a:cubicBezTo>
                  <a:pt x="21" y="39"/>
                  <a:pt x="21" y="40"/>
                  <a:pt x="21" y="40"/>
                </a:cubicBezTo>
                <a:lnTo>
                  <a:pt x="19" y="42"/>
                </a:lnTo>
                <a:close/>
                <a:moveTo>
                  <a:pt x="29" y="48"/>
                </a:moveTo>
                <a:cubicBezTo>
                  <a:pt x="28" y="49"/>
                  <a:pt x="28" y="49"/>
                  <a:pt x="27" y="49"/>
                </a:cubicBezTo>
                <a:cubicBezTo>
                  <a:pt x="25" y="48"/>
                  <a:pt x="25" y="48"/>
                  <a:pt x="25" y="48"/>
                </a:cubicBezTo>
                <a:cubicBezTo>
                  <a:pt x="24" y="48"/>
                  <a:pt x="24" y="48"/>
                  <a:pt x="24" y="47"/>
                </a:cubicBezTo>
                <a:cubicBezTo>
                  <a:pt x="38" y="1"/>
                  <a:pt x="38" y="1"/>
                  <a:pt x="38" y="1"/>
                </a:cubicBezTo>
                <a:cubicBezTo>
                  <a:pt x="38" y="0"/>
                  <a:pt x="38" y="0"/>
                  <a:pt x="39" y="0"/>
                </a:cubicBezTo>
                <a:cubicBezTo>
                  <a:pt x="41" y="1"/>
                  <a:pt x="41" y="1"/>
                  <a:pt x="41" y="1"/>
                </a:cubicBezTo>
                <a:cubicBezTo>
                  <a:pt x="42" y="1"/>
                  <a:pt x="42" y="2"/>
                  <a:pt x="42" y="2"/>
                </a:cubicBezTo>
                <a:lnTo>
                  <a:pt x="29" y="48"/>
                </a:lnTo>
                <a:close/>
                <a:moveTo>
                  <a:pt x="49" y="42"/>
                </a:moveTo>
                <a:cubicBezTo>
                  <a:pt x="48" y="43"/>
                  <a:pt x="48" y="43"/>
                  <a:pt x="47" y="42"/>
                </a:cubicBezTo>
                <a:cubicBezTo>
                  <a:pt x="45" y="40"/>
                  <a:pt x="45" y="40"/>
                  <a:pt x="45" y="40"/>
                </a:cubicBezTo>
                <a:cubicBezTo>
                  <a:pt x="45" y="40"/>
                  <a:pt x="45" y="39"/>
                  <a:pt x="45" y="39"/>
                </a:cubicBezTo>
                <a:cubicBezTo>
                  <a:pt x="59" y="25"/>
                  <a:pt x="59" y="25"/>
                  <a:pt x="59" y="25"/>
                </a:cubicBezTo>
                <a:cubicBezTo>
                  <a:pt x="45" y="11"/>
                  <a:pt x="45" y="11"/>
                  <a:pt x="45" y="11"/>
                </a:cubicBezTo>
                <a:cubicBezTo>
                  <a:pt x="45" y="10"/>
                  <a:pt x="45" y="9"/>
                  <a:pt x="45" y="9"/>
                </a:cubicBezTo>
                <a:cubicBezTo>
                  <a:pt x="47" y="7"/>
                  <a:pt x="47" y="7"/>
                  <a:pt x="47" y="7"/>
                </a:cubicBezTo>
                <a:cubicBezTo>
                  <a:pt x="48" y="7"/>
                  <a:pt x="48" y="7"/>
                  <a:pt x="49" y="7"/>
                </a:cubicBezTo>
                <a:cubicBezTo>
                  <a:pt x="65" y="24"/>
                  <a:pt x="65" y="24"/>
                  <a:pt x="65" y="24"/>
                </a:cubicBezTo>
                <a:cubicBezTo>
                  <a:pt x="66" y="24"/>
                  <a:pt x="66" y="25"/>
                  <a:pt x="65" y="25"/>
                </a:cubicBezTo>
                <a:lnTo>
                  <a:pt x="49" y="42"/>
                </a:lnTo>
                <a:close/>
              </a:path>
            </a:pathLst>
          </a:custGeom>
          <a:solidFill>
            <a:srgbClr val="FEF9E6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558" name="Freeform 105">
            <a:extLst>
              <a:ext uri="{FF2B5EF4-FFF2-40B4-BE49-F238E27FC236}">
                <a16:creationId xmlns:a16="http://schemas.microsoft.com/office/drawing/2014/main" id="{A6C28764-E5B8-41E8-9695-106E130DAC11}"/>
              </a:ext>
            </a:extLst>
          </p:cNvPr>
          <p:cNvSpPr>
            <a:spLocks noEditPoints="1"/>
          </p:cNvSpPr>
          <p:nvPr/>
        </p:nvSpPr>
        <p:spPr bwMode="auto">
          <a:xfrm>
            <a:off x="5260153" y="2464600"/>
            <a:ext cx="382873" cy="377324"/>
          </a:xfrm>
          <a:custGeom>
            <a:avLst/>
            <a:gdLst/>
            <a:ahLst/>
            <a:cxnLst>
              <a:cxn ang="0">
                <a:pos x="59" y="63"/>
              </a:cxn>
              <a:cxn ang="0">
                <a:pos x="55" y="61"/>
              </a:cxn>
              <a:cxn ang="0">
                <a:pos x="42" y="48"/>
              </a:cxn>
              <a:cxn ang="0">
                <a:pos x="27" y="53"/>
              </a:cxn>
              <a:cxn ang="0">
                <a:pos x="0" y="26"/>
              </a:cxn>
              <a:cxn ang="0">
                <a:pos x="27" y="0"/>
              </a:cxn>
              <a:cxn ang="0">
                <a:pos x="54" y="26"/>
              </a:cxn>
              <a:cxn ang="0">
                <a:pos x="49" y="41"/>
              </a:cxn>
              <a:cxn ang="0">
                <a:pos x="62" y="54"/>
              </a:cxn>
              <a:cxn ang="0">
                <a:pos x="64" y="58"/>
              </a:cxn>
              <a:cxn ang="0">
                <a:pos x="59" y="63"/>
              </a:cxn>
              <a:cxn ang="0">
                <a:pos x="27" y="9"/>
              </a:cxn>
              <a:cxn ang="0">
                <a:pos x="10" y="26"/>
              </a:cxn>
              <a:cxn ang="0">
                <a:pos x="27" y="43"/>
              </a:cxn>
              <a:cxn ang="0">
                <a:pos x="44" y="26"/>
              </a:cxn>
              <a:cxn ang="0">
                <a:pos x="27" y="9"/>
              </a:cxn>
            </a:cxnLst>
            <a:rect l="0" t="0" r="r" b="b"/>
            <a:pathLst>
              <a:path w="64" h="63">
                <a:moveTo>
                  <a:pt x="59" y="63"/>
                </a:moveTo>
                <a:cubicBezTo>
                  <a:pt x="57" y="63"/>
                  <a:pt x="56" y="62"/>
                  <a:pt x="55" y="61"/>
                </a:cubicBezTo>
                <a:cubicBezTo>
                  <a:pt x="42" y="48"/>
                  <a:pt x="42" y="48"/>
                  <a:pt x="42" y="48"/>
                </a:cubicBezTo>
                <a:cubicBezTo>
                  <a:pt x="38" y="51"/>
                  <a:pt x="33" y="53"/>
                  <a:pt x="27" y="53"/>
                </a:cubicBezTo>
                <a:cubicBezTo>
                  <a:pt x="12" y="53"/>
                  <a:pt x="0" y="41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4" y="12"/>
                  <a:pt x="54" y="26"/>
                </a:cubicBezTo>
                <a:cubicBezTo>
                  <a:pt x="54" y="32"/>
                  <a:pt x="52" y="37"/>
                  <a:pt x="49" y="41"/>
                </a:cubicBezTo>
                <a:cubicBezTo>
                  <a:pt x="62" y="54"/>
                  <a:pt x="62" y="54"/>
                  <a:pt x="62" y="54"/>
                </a:cubicBezTo>
                <a:cubicBezTo>
                  <a:pt x="63" y="55"/>
                  <a:pt x="64" y="57"/>
                  <a:pt x="64" y="58"/>
                </a:cubicBezTo>
                <a:cubicBezTo>
                  <a:pt x="64" y="61"/>
                  <a:pt x="61" y="63"/>
                  <a:pt x="59" y="63"/>
                </a:cubicBezTo>
                <a:close/>
                <a:moveTo>
                  <a:pt x="27" y="9"/>
                </a:moveTo>
                <a:cubicBezTo>
                  <a:pt x="18" y="9"/>
                  <a:pt x="10" y="17"/>
                  <a:pt x="10" y="26"/>
                </a:cubicBezTo>
                <a:cubicBezTo>
                  <a:pt x="10" y="36"/>
                  <a:pt x="18" y="43"/>
                  <a:pt x="27" y="43"/>
                </a:cubicBezTo>
                <a:cubicBezTo>
                  <a:pt x="37" y="43"/>
                  <a:pt x="44" y="36"/>
                  <a:pt x="44" y="26"/>
                </a:cubicBezTo>
                <a:cubicBezTo>
                  <a:pt x="44" y="17"/>
                  <a:pt x="37" y="9"/>
                  <a:pt x="27" y="9"/>
                </a:cubicBezTo>
                <a:close/>
              </a:path>
            </a:pathLst>
          </a:custGeom>
          <a:solidFill>
            <a:srgbClr val="FEF9E6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59" name="Freeform 101">
            <a:extLst>
              <a:ext uri="{FF2B5EF4-FFF2-40B4-BE49-F238E27FC236}">
                <a16:creationId xmlns:a16="http://schemas.microsoft.com/office/drawing/2014/main" id="{13CFCAFC-88B5-4A9E-B12C-D502E9BDF20A}"/>
              </a:ext>
            </a:extLst>
          </p:cNvPr>
          <p:cNvSpPr>
            <a:spLocks noEditPoints="1"/>
          </p:cNvSpPr>
          <p:nvPr/>
        </p:nvSpPr>
        <p:spPr bwMode="auto">
          <a:xfrm>
            <a:off x="5233806" y="4596725"/>
            <a:ext cx="420951" cy="389450"/>
          </a:xfrm>
          <a:custGeom>
            <a:avLst/>
            <a:gdLst/>
            <a:ahLst/>
            <a:cxnLst>
              <a:cxn ang="0">
                <a:pos x="39" y="36"/>
              </a:cxn>
              <a:cxn ang="0">
                <a:pos x="41" y="44"/>
              </a:cxn>
              <a:cxn ang="0">
                <a:pos x="35" y="50"/>
              </a:cxn>
              <a:cxn ang="0">
                <a:pos x="27" y="53"/>
              </a:cxn>
              <a:cxn ang="0">
                <a:pos x="18" y="53"/>
              </a:cxn>
              <a:cxn ang="0">
                <a:pos x="11" y="50"/>
              </a:cxn>
              <a:cxn ang="0">
                <a:pos x="4" y="44"/>
              </a:cxn>
              <a:cxn ang="0">
                <a:pos x="6" y="36"/>
              </a:cxn>
              <a:cxn ang="0">
                <a:pos x="0" y="28"/>
              </a:cxn>
              <a:cxn ang="0">
                <a:pos x="7" y="23"/>
              </a:cxn>
              <a:cxn ang="0">
                <a:pos x="4" y="18"/>
              </a:cxn>
              <a:cxn ang="0">
                <a:pos x="15" y="16"/>
              </a:cxn>
              <a:cxn ang="0">
                <a:pos x="19" y="8"/>
              </a:cxn>
              <a:cxn ang="0">
                <a:pos x="28" y="15"/>
              </a:cxn>
              <a:cxn ang="0">
                <a:pos x="35" y="12"/>
              </a:cxn>
              <a:cxn ang="0">
                <a:pos x="41" y="19"/>
              </a:cxn>
              <a:cxn ang="0">
                <a:pos x="45" y="27"/>
              </a:cxn>
              <a:cxn ang="0">
                <a:pos x="23" y="22"/>
              </a:cxn>
              <a:cxn ang="0">
                <a:pos x="32" y="31"/>
              </a:cxn>
              <a:cxn ang="0">
                <a:pos x="63" y="16"/>
              </a:cxn>
              <a:cxn ang="0">
                <a:pos x="64" y="24"/>
              </a:cxn>
              <a:cxn ang="0">
                <a:pos x="55" y="22"/>
              </a:cxn>
              <a:cxn ang="0">
                <a:pos x="46" y="24"/>
              </a:cxn>
              <a:cxn ang="0">
                <a:pos x="46" y="16"/>
              </a:cxn>
              <a:cxn ang="0">
                <a:pos x="46" y="9"/>
              </a:cxn>
              <a:cxn ang="0">
                <a:pos x="46" y="2"/>
              </a:cxn>
              <a:cxn ang="0">
                <a:pos x="55" y="4"/>
              </a:cxn>
              <a:cxn ang="0">
                <a:pos x="59" y="0"/>
              </a:cxn>
              <a:cxn ang="0">
                <a:pos x="62" y="7"/>
              </a:cxn>
              <a:cxn ang="0">
                <a:pos x="68" y="15"/>
              </a:cxn>
              <a:cxn ang="0">
                <a:pos x="62" y="55"/>
              </a:cxn>
              <a:cxn ang="0">
                <a:pos x="59" y="63"/>
              </a:cxn>
              <a:cxn ang="0">
                <a:pos x="54" y="59"/>
              </a:cxn>
              <a:cxn ang="0">
                <a:pos x="45" y="60"/>
              </a:cxn>
              <a:cxn ang="0">
                <a:pos x="41" y="52"/>
              </a:cxn>
              <a:cxn ang="0">
                <a:pos x="47" y="44"/>
              </a:cxn>
              <a:cxn ang="0">
                <a:pos x="50" y="36"/>
              </a:cxn>
              <a:cxn ang="0">
                <a:pos x="56" y="40"/>
              </a:cxn>
              <a:cxn ang="0">
                <a:pos x="64" y="39"/>
              </a:cxn>
              <a:cxn ang="0">
                <a:pos x="63" y="46"/>
              </a:cxn>
              <a:cxn ang="0">
                <a:pos x="55" y="8"/>
              </a:cxn>
              <a:cxn ang="0">
                <a:pos x="59" y="13"/>
              </a:cxn>
              <a:cxn ang="0">
                <a:pos x="50" y="49"/>
              </a:cxn>
              <a:cxn ang="0">
                <a:pos x="55" y="45"/>
              </a:cxn>
            </a:cxnLst>
            <a:rect l="0" t="0" r="r" b="b"/>
            <a:pathLst>
              <a:path w="68" h="63">
                <a:moveTo>
                  <a:pt x="45" y="35"/>
                </a:moveTo>
                <a:cubicBezTo>
                  <a:pt x="45" y="35"/>
                  <a:pt x="45" y="36"/>
                  <a:pt x="45" y="36"/>
                </a:cubicBezTo>
                <a:cubicBezTo>
                  <a:pt x="39" y="36"/>
                  <a:pt x="39" y="36"/>
                  <a:pt x="39" y="36"/>
                </a:cubicBezTo>
                <a:cubicBezTo>
                  <a:pt x="39" y="37"/>
                  <a:pt x="38" y="38"/>
                  <a:pt x="38" y="39"/>
                </a:cubicBezTo>
                <a:cubicBezTo>
                  <a:pt x="39" y="41"/>
                  <a:pt x="40" y="42"/>
                  <a:pt x="41" y="43"/>
                </a:cubicBezTo>
                <a:cubicBezTo>
                  <a:pt x="41" y="43"/>
                  <a:pt x="41" y="44"/>
                  <a:pt x="41" y="44"/>
                </a:cubicBezTo>
                <a:cubicBezTo>
                  <a:pt x="41" y="44"/>
                  <a:pt x="41" y="44"/>
                  <a:pt x="41" y="45"/>
                </a:cubicBezTo>
                <a:cubicBezTo>
                  <a:pt x="40" y="46"/>
                  <a:pt x="36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1" y="47"/>
                  <a:pt x="31" y="47"/>
                  <a:pt x="31" y="47"/>
                </a:cubicBezTo>
                <a:cubicBezTo>
                  <a:pt x="30" y="47"/>
                  <a:pt x="29" y="47"/>
                  <a:pt x="28" y="48"/>
                </a:cubicBezTo>
                <a:cubicBezTo>
                  <a:pt x="28" y="49"/>
                  <a:pt x="27" y="51"/>
                  <a:pt x="27" y="53"/>
                </a:cubicBezTo>
                <a:cubicBezTo>
                  <a:pt x="27" y="54"/>
                  <a:pt x="26" y="54"/>
                  <a:pt x="26" y="54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4"/>
                  <a:pt x="18" y="54"/>
                  <a:pt x="18" y="53"/>
                </a:cubicBezTo>
                <a:cubicBezTo>
                  <a:pt x="17" y="48"/>
                  <a:pt x="17" y="48"/>
                  <a:pt x="17" y="48"/>
                </a:cubicBezTo>
                <a:cubicBezTo>
                  <a:pt x="16" y="47"/>
                  <a:pt x="16" y="47"/>
                  <a:pt x="15" y="47"/>
                </a:cubicBezTo>
                <a:cubicBezTo>
                  <a:pt x="11" y="50"/>
                  <a:pt x="11" y="50"/>
                  <a:pt x="11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10" y="50"/>
                  <a:pt x="9" y="50"/>
                  <a:pt x="9" y="50"/>
                </a:cubicBezTo>
                <a:cubicBezTo>
                  <a:pt x="8" y="49"/>
                  <a:pt x="4" y="45"/>
                  <a:pt x="4" y="44"/>
                </a:cubicBezTo>
                <a:cubicBezTo>
                  <a:pt x="4" y="44"/>
                  <a:pt x="4" y="44"/>
                  <a:pt x="4" y="43"/>
                </a:cubicBezTo>
                <a:cubicBezTo>
                  <a:pt x="5" y="42"/>
                  <a:pt x="6" y="41"/>
                  <a:pt x="7" y="39"/>
                </a:cubicBezTo>
                <a:cubicBezTo>
                  <a:pt x="7" y="38"/>
                  <a:pt x="6" y="37"/>
                  <a:pt x="6" y="36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5"/>
                  <a:pt x="0" y="35"/>
                  <a:pt x="0" y="3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7"/>
                  <a:pt x="0" y="27"/>
                  <a:pt x="1" y="27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5"/>
                  <a:pt x="7" y="24"/>
                  <a:pt x="7" y="23"/>
                </a:cubicBezTo>
                <a:cubicBezTo>
                  <a:pt x="6" y="22"/>
                  <a:pt x="5" y="20"/>
                  <a:pt x="4" y="19"/>
                </a:cubicBezTo>
                <a:cubicBezTo>
                  <a:pt x="4" y="19"/>
                  <a:pt x="4" y="19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5" y="17"/>
                  <a:pt x="9" y="12"/>
                  <a:pt x="10" y="12"/>
                </a:cubicBezTo>
                <a:cubicBezTo>
                  <a:pt x="10" y="12"/>
                  <a:pt x="10" y="12"/>
                  <a:pt x="11" y="13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5"/>
                  <a:pt x="16" y="15"/>
                  <a:pt x="17" y="15"/>
                </a:cubicBezTo>
                <a:cubicBezTo>
                  <a:pt x="18" y="13"/>
                  <a:pt x="18" y="11"/>
                  <a:pt x="18" y="9"/>
                </a:cubicBezTo>
                <a:cubicBezTo>
                  <a:pt x="18" y="9"/>
                  <a:pt x="19" y="8"/>
                  <a:pt x="19" y="8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8"/>
                  <a:pt x="27" y="9"/>
                  <a:pt x="27" y="9"/>
                </a:cubicBezTo>
                <a:cubicBezTo>
                  <a:pt x="28" y="15"/>
                  <a:pt x="28" y="15"/>
                  <a:pt x="28" y="15"/>
                </a:cubicBezTo>
                <a:cubicBezTo>
                  <a:pt x="29" y="15"/>
                  <a:pt x="30" y="15"/>
                  <a:pt x="31" y="16"/>
                </a:cubicBezTo>
                <a:cubicBezTo>
                  <a:pt x="35" y="13"/>
                  <a:pt x="35" y="13"/>
                  <a:pt x="35" y="13"/>
                </a:cubicBezTo>
                <a:cubicBezTo>
                  <a:pt x="35" y="12"/>
                  <a:pt x="35" y="12"/>
                  <a:pt x="35" y="12"/>
                </a:cubicBezTo>
                <a:cubicBezTo>
                  <a:pt x="36" y="12"/>
                  <a:pt x="36" y="12"/>
                  <a:pt x="36" y="13"/>
                </a:cubicBezTo>
                <a:cubicBezTo>
                  <a:pt x="37" y="13"/>
                  <a:pt x="41" y="17"/>
                  <a:pt x="41" y="18"/>
                </a:cubicBezTo>
                <a:cubicBezTo>
                  <a:pt x="41" y="19"/>
                  <a:pt x="41" y="19"/>
                  <a:pt x="41" y="19"/>
                </a:cubicBezTo>
                <a:cubicBezTo>
                  <a:pt x="40" y="20"/>
                  <a:pt x="39" y="22"/>
                  <a:pt x="38" y="23"/>
                </a:cubicBezTo>
                <a:cubicBezTo>
                  <a:pt x="38" y="24"/>
                  <a:pt x="39" y="25"/>
                  <a:pt x="39" y="26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8"/>
                </a:cubicBezTo>
                <a:lnTo>
                  <a:pt x="45" y="35"/>
                </a:lnTo>
                <a:close/>
                <a:moveTo>
                  <a:pt x="23" y="22"/>
                </a:moveTo>
                <a:cubicBezTo>
                  <a:pt x="18" y="22"/>
                  <a:pt x="13" y="26"/>
                  <a:pt x="13" y="31"/>
                </a:cubicBezTo>
                <a:cubicBezTo>
                  <a:pt x="13" y="36"/>
                  <a:pt x="18" y="40"/>
                  <a:pt x="23" y="40"/>
                </a:cubicBezTo>
                <a:cubicBezTo>
                  <a:pt x="28" y="40"/>
                  <a:pt x="32" y="36"/>
                  <a:pt x="32" y="31"/>
                </a:cubicBezTo>
                <a:cubicBezTo>
                  <a:pt x="32" y="26"/>
                  <a:pt x="28" y="22"/>
                  <a:pt x="23" y="22"/>
                </a:cubicBezTo>
                <a:close/>
                <a:moveTo>
                  <a:pt x="68" y="15"/>
                </a:moveTo>
                <a:cubicBezTo>
                  <a:pt x="68" y="16"/>
                  <a:pt x="64" y="16"/>
                  <a:pt x="63" y="16"/>
                </a:cubicBezTo>
                <a:cubicBezTo>
                  <a:pt x="63" y="17"/>
                  <a:pt x="62" y="18"/>
                  <a:pt x="62" y="18"/>
                </a:cubicBezTo>
                <a:cubicBezTo>
                  <a:pt x="62" y="19"/>
                  <a:pt x="64" y="23"/>
                  <a:pt x="64" y="23"/>
                </a:cubicBezTo>
                <a:cubicBezTo>
                  <a:pt x="64" y="23"/>
                  <a:pt x="64" y="23"/>
                  <a:pt x="64" y="24"/>
                </a:cubicBezTo>
                <a:cubicBezTo>
                  <a:pt x="63" y="24"/>
                  <a:pt x="59" y="26"/>
                  <a:pt x="59" y="26"/>
                </a:cubicBezTo>
                <a:cubicBezTo>
                  <a:pt x="59" y="26"/>
                  <a:pt x="56" y="22"/>
                  <a:pt x="56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4" y="22"/>
                  <a:pt x="54" y="22"/>
                  <a:pt x="54" y="22"/>
                </a:cubicBezTo>
                <a:cubicBezTo>
                  <a:pt x="53" y="22"/>
                  <a:pt x="50" y="26"/>
                  <a:pt x="50" y="26"/>
                </a:cubicBezTo>
                <a:cubicBezTo>
                  <a:pt x="50" y="26"/>
                  <a:pt x="46" y="24"/>
                  <a:pt x="46" y="24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7" y="19"/>
                  <a:pt x="47" y="18"/>
                </a:cubicBezTo>
                <a:cubicBezTo>
                  <a:pt x="47" y="18"/>
                  <a:pt x="46" y="17"/>
                  <a:pt x="46" y="16"/>
                </a:cubicBezTo>
                <a:cubicBezTo>
                  <a:pt x="45" y="16"/>
                  <a:pt x="41" y="16"/>
                  <a:pt x="41" y="15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5" y="9"/>
                  <a:pt x="46" y="9"/>
                </a:cubicBezTo>
                <a:cubicBezTo>
                  <a:pt x="46" y="9"/>
                  <a:pt x="47" y="8"/>
                  <a:pt x="47" y="7"/>
                </a:cubicBezTo>
                <a:cubicBezTo>
                  <a:pt x="47" y="7"/>
                  <a:pt x="45" y="3"/>
                  <a:pt x="45" y="2"/>
                </a:cubicBezTo>
                <a:cubicBezTo>
                  <a:pt x="45" y="2"/>
                  <a:pt x="45" y="2"/>
                  <a:pt x="46" y="2"/>
                </a:cubicBezTo>
                <a:cubicBezTo>
                  <a:pt x="46" y="2"/>
                  <a:pt x="50" y="0"/>
                  <a:pt x="50" y="0"/>
                </a:cubicBezTo>
                <a:cubicBezTo>
                  <a:pt x="50" y="0"/>
                  <a:pt x="53" y="3"/>
                  <a:pt x="54" y="4"/>
                </a:cubicBezTo>
                <a:cubicBezTo>
                  <a:pt x="54" y="4"/>
                  <a:pt x="54" y="4"/>
                  <a:pt x="55" y="4"/>
                </a:cubicBezTo>
                <a:cubicBezTo>
                  <a:pt x="55" y="4"/>
                  <a:pt x="55" y="4"/>
                  <a:pt x="56" y="4"/>
                </a:cubicBezTo>
                <a:cubicBezTo>
                  <a:pt x="57" y="2"/>
                  <a:pt x="58" y="1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63" y="2"/>
                  <a:pt x="64" y="2"/>
                </a:cubicBezTo>
                <a:cubicBezTo>
                  <a:pt x="64" y="2"/>
                  <a:pt x="64" y="2"/>
                  <a:pt x="64" y="2"/>
                </a:cubicBezTo>
                <a:cubicBezTo>
                  <a:pt x="64" y="3"/>
                  <a:pt x="62" y="7"/>
                  <a:pt x="62" y="7"/>
                </a:cubicBezTo>
                <a:cubicBezTo>
                  <a:pt x="62" y="8"/>
                  <a:pt x="63" y="9"/>
                  <a:pt x="63" y="9"/>
                </a:cubicBezTo>
                <a:cubicBezTo>
                  <a:pt x="64" y="9"/>
                  <a:pt x="68" y="10"/>
                  <a:pt x="68" y="10"/>
                </a:cubicBezTo>
                <a:lnTo>
                  <a:pt x="68" y="15"/>
                </a:lnTo>
                <a:close/>
                <a:moveTo>
                  <a:pt x="68" y="52"/>
                </a:moveTo>
                <a:cubicBezTo>
                  <a:pt x="68" y="52"/>
                  <a:pt x="64" y="53"/>
                  <a:pt x="63" y="53"/>
                </a:cubicBezTo>
                <a:cubicBezTo>
                  <a:pt x="63" y="54"/>
                  <a:pt x="62" y="54"/>
                  <a:pt x="62" y="55"/>
                </a:cubicBezTo>
                <a:cubicBezTo>
                  <a:pt x="62" y="56"/>
                  <a:pt x="64" y="59"/>
                  <a:pt x="64" y="60"/>
                </a:cubicBezTo>
                <a:cubicBezTo>
                  <a:pt x="64" y="60"/>
                  <a:pt x="64" y="60"/>
                  <a:pt x="64" y="60"/>
                </a:cubicBezTo>
                <a:cubicBezTo>
                  <a:pt x="63" y="60"/>
                  <a:pt x="59" y="63"/>
                  <a:pt x="59" y="63"/>
                </a:cubicBezTo>
                <a:cubicBezTo>
                  <a:pt x="59" y="63"/>
                  <a:pt x="56" y="59"/>
                  <a:pt x="56" y="59"/>
                </a:cubicBezTo>
                <a:cubicBezTo>
                  <a:pt x="55" y="59"/>
                  <a:pt x="55" y="59"/>
                  <a:pt x="55" y="59"/>
                </a:cubicBezTo>
                <a:cubicBezTo>
                  <a:pt x="54" y="59"/>
                  <a:pt x="54" y="59"/>
                  <a:pt x="54" y="59"/>
                </a:cubicBezTo>
                <a:cubicBezTo>
                  <a:pt x="53" y="59"/>
                  <a:pt x="50" y="63"/>
                  <a:pt x="50" y="63"/>
                </a:cubicBezTo>
                <a:cubicBezTo>
                  <a:pt x="50" y="63"/>
                  <a:pt x="46" y="60"/>
                  <a:pt x="46" y="60"/>
                </a:cubicBezTo>
                <a:cubicBezTo>
                  <a:pt x="45" y="60"/>
                  <a:pt x="45" y="60"/>
                  <a:pt x="45" y="60"/>
                </a:cubicBezTo>
                <a:cubicBezTo>
                  <a:pt x="45" y="59"/>
                  <a:pt x="47" y="56"/>
                  <a:pt x="47" y="55"/>
                </a:cubicBezTo>
                <a:cubicBezTo>
                  <a:pt x="47" y="54"/>
                  <a:pt x="46" y="54"/>
                  <a:pt x="46" y="53"/>
                </a:cubicBezTo>
                <a:cubicBezTo>
                  <a:pt x="45" y="53"/>
                  <a:pt x="41" y="52"/>
                  <a:pt x="41" y="52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46"/>
                  <a:pt x="45" y="46"/>
                  <a:pt x="46" y="46"/>
                </a:cubicBezTo>
                <a:cubicBezTo>
                  <a:pt x="46" y="45"/>
                  <a:pt x="47" y="45"/>
                  <a:pt x="47" y="44"/>
                </a:cubicBezTo>
                <a:cubicBezTo>
                  <a:pt x="47" y="43"/>
                  <a:pt x="45" y="40"/>
                  <a:pt x="45" y="39"/>
                </a:cubicBezTo>
                <a:cubicBezTo>
                  <a:pt x="45" y="39"/>
                  <a:pt x="45" y="39"/>
                  <a:pt x="46" y="39"/>
                </a:cubicBezTo>
                <a:cubicBezTo>
                  <a:pt x="46" y="39"/>
                  <a:pt x="50" y="36"/>
                  <a:pt x="50" y="36"/>
                </a:cubicBezTo>
                <a:cubicBezTo>
                  <a:pt x="50" y="36"/>
                  <a:pt x="53" y="40"/>
                  <a:pt x="54" y="40"/>
                </a:cubicBezTo>
                <a:cubicBezTo>
                  <a:pt x="54" y="40"/>
                  <a:pt x="54" y="40"/>
                  <a:pt x="55" y="40"/>
                </a:cubicBezTo>
                <a:cubicBezTo>
                  <a:pt x="55" y="40"/>
                  <a:pt x="55" y="40"/>
                  <a:pt x="56" y="40"/>
                </a:cubicBezTo>
                <a:cubicBezTo>
                  <a:pt x="57" y="39"/>
                  <a:pt x="58" y="38"/>
                  <a:pt x="59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36"/>
                  <a:pt x="63" y="39"/>
                  <a:pt x="64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40"/>
                  <a:pt x="62" y="43"/>
                  <a:pt x="62" y="44"/>
                </a:cubicBezTo>
                <a:cubicBezTo>
                  <a:pt x="62" y="45"/>
                  <a:pt x="63" y="45"/>
                  <a:pt x="63" y="46"/>
                </a:cubicBezTo>
                <a:cubicBezTo>
                  <a:pt x="64" y="46"/>
                  <a:pt x="68" y="46"/>
                  <a:pt x="68" y="47"/>
                </a:cubicBezTo>
                <a:lnTo>
                  <a:pt x="68" y="52"/>
                </a:lnTo>
                <a:close/>
                <a:moveTo>
                  <a:pt x="55" y="8"/>
                </a:moveTo>
                <a:cubicBezTo>
                  <a:pt x="52" y="8"/>
                  <a:pt x="50" y="10"/>
                  <a:pt x="50" y="13"/>
                </a:cubicBezTo>
                <a:cubicBezTo>
                  <a:pt x="50" y="15"/>
                  <a:pt x="52" y="17"/>
                  <a:pt x="55" y="17"/>
                </a:cubicBezTo>
                <a:cubicBezTo>
                  <a:pt x="57" y="17"/>
                  <a:pt x="59" y="15"/>
                  <a:pt x="59" y="13"/>
                </a:cubicBezTo>
                <a:cubicBezTo>
                  <a:pt x="59" y="10"/>
                  <a:pt x="57" y="8"/>
                  <a:pt x="55" y="8"/>
                </a:cubicBezTo>
                <a:close/>
                <a:moveTo>
                  <a:pt x="55" y="45"/>
                </a:moveTo>
                <a:cubicBezTo>
                  <a:pt x="52" y="45"/>
                  <a:pt x="50" y="47"/>
                  <a:pt x="50" y="49"/>
                </a:cubicBezTo>
                <a:cubicBezTo>
                  <a:pt x="50" y="52"/>
                  <a:pt x="52" y="54"/>
                  <a:pt x="55" y="54"/>
                </a:cubicBezTo>
                <a:cubicBezTo>
                  <a:pt x="57" y="54"/>
                  <a:pt x="59" y="52"/>
                  <a:pt x="59" y="49"/>
                </a:cubicBezTo>
                <a:cubicBezTo>
                  <a:pt x="59" y="47"/>
                  <a:pt x="57" y="45"/>
                  <a:pt x="55" y="45"/>
                </a:cubicBezTo>
                <a:close/>
              </a:path>
            </a:pathLst>
          </a:custGeom>
          <a:solidFill>
            <a:srgbClr val="FEF9E6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560" name="Freeform 138">
            <a:extLst>
              <a:ext uri="{FF2B5EF4-FFF2-40B4-BE49-F238E27FC236}">
                <a16:creationId xmlns:a16="http://schemas.microsoft.com/office/drawing/2014/main" id="{6845893F-4407-4C48-AB3A-44304C94DA16}"/>
              </a:ext>
            </a:extLst>
          </p:cNvPr>
          <p:cNvSpPr>
            <a:spLocks noEditPoints="1"/>
          </p:cNvSpPr>
          <p:nvPr/>
        </p:nvSpPr>
        <p:spPr bwMode="auto">
          <a:xfrm>
            <a:off x="7145802" y="3561938"/>
            <a:ext cx="355051" cy="275866"/>
          </a:xfrm>
          <a:custGeom>
            <a:avLst/>
            <a:gdLst/>
            <a:ahLst/>
            <a:cxnLst>
              <a:cxn ang="0">
                <a:pos x="50" y="40"/>
              </a:cxn>
              <a:cxn ang="0">
                <a:pos x="40" y="50"/>
              </a:cxn>
              <a:cxn ang="0">
                <a:pos x="10" y="50"/>
              </a:cxn>
              <a:cxn ang="0">
                <a:pos x="0" y="40"/>
              </a:cxn>
              <a:cxn ang="0">
                <a:pos x="0" y="10"/>
              </a:cxn>
              <a:cxn ang="0">
                <a:pos x="10" y="0"/>
              </a:cxn>
              <a:cxn ang="0">
                <a:pos x="40" y="0"/>
              </a:cxn>
              <a:cxn ang="0">
                <a:pos x="44" y="1"/>
              </a:cxn>
              <a:cxn ang="0">
                <a:pos x="45" y="2"/>
              </a:cxn>
              <a:cxn ang="0">
                <a:pos x="44" y="3"/>
              </a:cxn>
              <a:cxn ang="0">
                <a:pos x="42" y="4"/>
              </a:cxn>
              <a:cxn ang="0">
                <a:pos x="41" y="5"/>
              </a:cxn>
              <a:cxn ang="0">
                <a:pos x="40" y="4"/>
              </a:cxn>
              <a:cxn ang="0">
                <a:pos x="10" y="4"/>
              </a:cxn>
              <a:cxn ang="0">
                <a:pos x="4" y="10"/>
              </a:cxn>
              <a:cxn ang="0">
                <a:pos x="4" y="40"/>
              </a:cxn>
              <a:cxn ang="0">
                <a:pos x="10" y="46"/>
              </a:cxn>
              <a:cxn ang="0">
                <a:pos x="40" y="46"/>
              </a:cxn>
              <a:cxn ang="0">
                <a:pos x="45" y="40"/>
              </a:cxn>
              <a:cxn ang="0">
                <a:pos x="45" y="35"/>
              </a:cxn>
              <a:cxn ang="0">
                <a:pos x="46" y="35"/>
              </a:cxn>
              <a:cxn ang="0">
                <a:pos x="48" y="32"/>
              </a:cxn>
              <a:cxn ang="0">
                <a:pos x="49" y="32"/>
              </a:cxn>
              <a:cxn ang="0">
                <a:pos x="50" y="33"/>
              </a:cxn>
              <a:cxn ang="0">
                <a:pos x="50" y="40"/>
              </a:cxn>
              <a:cxn ang="0">
                <a:pos x="57" y="17"/>
              </a:cxn>
              <a:cxn ang="0">
                <a:pos x="33" y="41"/>
              </a:cxn>
              <a:cxn ang="0">
                <a:pos x="23" y="41"/>
              </a:cxn>
              <a:cxn ang="0">
                <a:pos x="23" y="31"/>
              </a:cxn>
              <a:cxn ang="0">
                <a:pos x="47" y="7"/>
              </a:cxn>
              <a:cxn ang="0">
                <a:pos x="57" y="17"/>
              </a:cxn>
              <a:cxn ang="0">
                <a:pos x="36" y="33"/>
              </a:cxn>
              <a:cxn ang="0">
                <a:pos x="30" y="28"/>
              </a:cxn>
              <a:cxn ang="0">
                <a:pos x="26" y="32"/>
              </a:cxn>
              <a:cxn ang="0">
                <a:pos x="26" y="34"/>
              </a:cxn>
              <a:cxn ang="0">
                <a:pos x="29" y="34"/>
              </a:cxn>
              <a:cxn ang="0">
                <a:pos x="29" y="38"/>
              </a:cxn>
              <a:cxn ang="0">
                <a:pos x="31" y="38"/>
              </a:cxn>
              <a:cxn ang="0">
                <a:pos x="36" y="33"/>
              </a:cxn>
              <a:cxn ang="0">
                <a:pos x="46" y="12"/>
              </a:cxn>
              <a:cxn ang="0">
                <a:pos x="34" y="24"/>
              </a:cxn>
              <a:cxn ang="0">
                <a:pos x="33" y="26"/>
              </a:cxn>
              <a:cxn ang="0">
                <a:pos x="35" y="26"/>
              </a:cxn>
              <a:cxn ang="0">
                <a:pos x="47" y="13"/>
              </a:cxn>
              <a:cxn ang="0">
                <a:pos x="47" y="12"/>
              </a:cxn>
              <a:cxn ang="0">
                <a:pos x="46" y="12"/>
              </a:cxn>
              <a:cxn ang="0">
                <a:pos x="59" y="15"/>
              </a:cxn>
              <a:cxn ang="0">
                <a:pos x="49" y="4"/>
              </a:cxn>
              <a:cxn ang="0">
                <a:pos x="52" y="1"/>
              </a:cxn>
              <a:cxn ang="0">
                <a:pos x="57" y="1"/>
              </a:cxn>
              <a:cxn ang="0">
                <a:pos x="62" y="7"/>
              </a:cxn>
              <a:cxn ang="0">
                <a:pos x="62" y="11"/>
              </a:cxn>
              <a:cxn ang="0">
                <a:pos x="59" y="15"/>
              </a:cxn>
            </a:cxnLst>
            <a:rect l="0" t="0" r="r" b="b"/>
            <a:pathLst>
              <a:path w="64" h="50">
                <a:moveTo>
                  <a:pt x="50" y="40"/>
                </a:moveTo>
                <a:cubicBezTo>
                  <a:pt x="50" y="46"/>
                  <a:pt x="45" y="50"/>
                  <a:pt x="40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4" y="50"/>
                  <a:pt x="0" y="46"/>
                  <a:pt x="0" y="4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1" y="0"/>
                  <a:pt x="43" y="0"/>
                  <a:pt x="44" y="1"/>
                </a:cubicBezTo>
                <a:cubicBezTo>
                  <a:pt x="44" y="1"/>
                  <a:pt x="44" y="1"/>
                  <a:pt x="45" y="2"/>
                </a:cubicBezTo>
                <a:cubicBezTo>
                  <a:pt x="45" y="2"/>
                  <a:pt x="45" y="2"/>
                  <a:pt x="44" y="3"/>
                </a:cubicBezTo>
                <a:cubicBezTo>
                  <a:pt x="42" y="4"/>
                  <a:pt x="42" y="4"/>
                  <a:pt x="42" y="4"/>
                </a:cubicBezTo>
                <a:cubicBezTo>
                  <a:pt x="42" y="5"/>
                  <a:pt x="42" y="5"/>
                  <a:pt x="41" y="5"/>
                </a:cubicBezTo>
                <a:cubicBezTo>
                  <a:pt x="41" y="5"/>
                  <a:pt x="40" y="4"/>
                  <a:pt x="40" y="4"/>
                </a:cubicBezTo>
                <a:cubicBezTo>
                  <a:pt x="10" y="4"/>
                  <a:pt x="10" y="4"/>
                  <a:pt x="10" y="4"/>
                </a:cubicBezTo>
                <a:cubicBezTo>
                  <a:pt x="7" y="4"/>
                  <a:pt x="4" y="7"/>
                  <a:pt x="4" y="10"/>
                </a:cubicBezTo>
                <a:cubicBezTo>
                  <a:pt x="4" y="40"/>
                  <a:pt x="4" y="40"/>
                  <a:pt x="4" y="40"/>
                </a:cubicBezTo>
                <a:cubicBezTo>
                  <a:pt x="4" y="43"/>
                  <a:pt x="7" y="46"/>
                  <a:pt x="10" y="46"/>
                </a:cubicBezTo>
                <a:cubicBezTo>
                  <a:pt x="40" y="46"/>
                  <a:pt x="40" y="46"/>
                  <a:pt x="40" y="46"/>
                </a:cubicBezTo>
                <a:cubicBezTo>
                  <a:pt x="43" y="46"/>
                  <a:pt x="45" y="43"/>
                  <a:pt x="45" y="40"/>
                </a:cubicBezTo>
                <a:cubicBezTo>
                  <a:pt x="45" y="35"/>
                  <a:pt x="45" y="35"/>
                  <a:pt x="45" y="35"/>
                </a:cubicBezTo>
                <a:cubicBezTo>
                  <a:pt x="45" y="35"/>
                  <a:pt x="46" y="35"/>
                  <a:pt x="46" y="35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2"/>
                  <a:pt x="49" y="32"/>
                  <a:pt x="49" y="32"/>
                </a:cubicBezTo>
                <a:cubicBezTo>
                  <a:pt x="50" y="32"/>
                  <a:pt x="50" y="33"/>
                  <a:pt x="50" y="33"/>
                </a:cubicBezTo>
                <a:lnTo>
                  <a:pt x="50" y="40"/>
                </a:lnTo>
                <a:close/>
                <a:moveTo>
                  <a:pt x="57" y="17"/>
                </a:moveTo>
                <a:cubicBezTo>
                  <a:pt x="33" y="41"/>
                  <a:pt x="33" y="41"/>
                  <a:pt x="33" y="41"/>
                </a:cubicBezTo>
                <a:cubicBezTo>
                  <a:pt x="23" y="41"/>
                  <a:pt x="23" y="41"/>
                  <a:pt x="23" y="41"/>
                </a:cubicBezTo>
                <a:cubicBezTo>
                  <a:pt x="23" y="31"/>
                  <a:pt x="23" y="31"/>
                  <a:pt x="23" y="31"/>
                </a:cubicBezTo>
                <a:cubicBezTo>
                  <a:pt x="47" y="7"/>
                  <a:pt x="47" y="7"/>
                  <a:pt x="47" y="7"/>
                </a:cubicBezTo>
                <a:lnTo>
                  <a:pt x="57" y="17"/>
                </a:lnTo>
                <a:close/>
                <a:moveTo>
                  <a:pt x="36" y="33"/>
                </a:moveTo>
                <a:cubicBezTo>
                  <a:pt x="30" y="28"/>
                  <a:pt x="30" y="28"/>
                  <a:pt x="30" y="28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34"/>
                  <a:pt x="26" y="34"/>
                  <a:pt x="26" y="34"/>
                </a:cubicBezTo>
                <a:cubicBezTo>
                  <a:pt x="29" y="34"/>
                  <a:pt x="29" y="34"/>
                  <a:pt x="29" y="34"/>
                </a:cubicBezTo>
                <a:cubicBezTo>
                  <a:pt x="29" y="38"/>
                  <a:pt x="29" y="38"/>
                  <a:pt x="29" y="38"/>
                </a:cubicBezTo>
                <a:cubicBezTo>
                  <a:pt x="31" y="38"/>
                  <a:pt x="31" y="38"/>
                  <a:pt x="31" y="38"/>
                </a:cubicBezTo>
                <a:lnTo>
                  <a:pt x="36" y="33"/>
                </a:lnTo>
                <a:close/>
                <a:moveTo>
                  <a:pt x="46" y="12"/>
                </a:moveTo>
                <a:cubicBezTo>
                  <a:pt x="34" y="24"/>
                  <a:pt x="34" y="24"/>
                  <a:pt x="34" y="24"/>
                </a:cubicBezTo>
                <a:cubicBezTo>
                  <a:pt x="33" y="25"/>
                  <a:pt x="33" y="25"/>
                  <a:pt x="33" y="26"/>
                </a:cubicBezTo>
                <a:cubicBezTo>
                  <a:pt x="34" y="26"/>
                  <a:pt x="34" y="26"/>
                  <a:pt x="35" y="26"/>
                </a:cubicBezTo>
                <a:cubicBezTo>
                  <a:pt x="47" y="13"/>
                  <a:pt x="47" y="13"/>
                  <a:pt x="47" y="13"/>
                </a:cubicBezTo>
                <a:cubicBezTo>
                  <a:pt x="47" y="13"/>
                  <a:pt x="47" y="12"/>
                  <a:pt x="47" y="12"/>
                </a:cubicBezTo>
                <a:cubicBezTo>
                  <a:pt x="47" y="12"/>
                  <a:pt x="46" y="12"/>
                  <a:pt x="46" y="12"/>
                </a:cubicBezTo>
                <a:close/>
                <a:moveTo>
                  <a:pt x="59" y="15"/>
                </a:moveTo>
                <a:cubicBezTo>
                  <a:pt x="49" y="4"/>
                  <a:pt x="49" y="4"/>
                  <a:pt x="49" y="4"/>
                </a:cubicBezTo>
                <a:cubicBezTo>
                  <a:pt x="52" y="1"/>
                  <a:pt x="52" y="1"/>
                  <a:pt x="52" y="1"/>
                </a:cubicBezTo>
                <a:cubicBezTo>
                  <a:pt x="53" y="0"/>
                  <a:pt x="56" y="0"/>
                  <a:pt x="57" y="1"/>
                </a:cubicBezTo>
                <a:cubicBezTo>
                  <a:pt x="62" y="7"/>
                  <a:pt x="62" y="7"/>
                  <a:pt x="62" y="7"/>
                </a:cubicBezTo>
                <a:cubicBezTo>
                  <a:pt x="64" y="8"/>
                  <a:pt x="64" y="10"/>
                  <a:pt x="62" y="11"/>
                </a:cubicBezTo>
                <a:lnTo>
                  <a:pt x="59" y="15"/>
                </a:lnTo>
                <a:close/>
              </a:path>
            </a:pathLst>
          </a:custGeom>
          <a:solidFill>
            <a:srgbClr val="FEF9E6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561" name="Freeform 248">
            <a:extLst>
              <a:ext uri="{FF2B5EF4-FFF2-40B4-BE49-F238E27FC236}">
                <a16:creationId xmlns:a16="http://schemas.microsoft.com/office/drawing/2014/main" id="{F4A5823D-C197-43A1-90BD-A4451E8D9DB3}"/>
              </a:ext>
            </a:extLst>
          </p:cNvPr>
          <p:cNvSpPr>
            <a:spLocks noEditPoints="1"/>
          </p:cNvSpPr>
          <p:nvPr/>
        </p:nvSpPr>
        <p:spPr bwMode="auto">
          <a:xfrm>
            <a:off x="6650582" y="4653351"/>
            <a:ext cx="328252" cy="267652"/>
          </a:xfrm>
          <a:custGeom>
            <a:avLst/>
            <a:gdLst/>
            <a:ahLst/>
            <a:cxnLst>
              <a:cxn ang="0">
                <a:pos x="24" y="49"/>
              </a:cxn>
              <a:cxn ang="0">
                <a:pos x="11" y="49"/>
              </a:cxn>
              <a:cxn ang="0">
                <a:pos x="0" y="38"/>
              </a:cxn>
              <a:cxn ang="0">
                <a:pos x="0" y="11"/>
              </a:cxn>
              <a:cxn ang="0">
                <a:pos x="11" y="0"/>
              </a:cxn>
              <a:cxn ang="0">
                <a:pos x="24" y="0"/>
              </a:cxn>
              <a:cxn ang="0">
                <a:pos x="25" y="2"/>
              </a:cxn>
              <a:cxn ang="0">
                <a:pos x="24" y="5"/>
              </a:cxn>
              <a:cxn ang="0">
                <a:pos x="11" y="5"/>
              </a:cxn>
              <a:cxn ang="0">
                <a:pos x="5" y="11"/>
              </a:cxn>
              <a:cxn ang="0">
                <a:pos x="5" y="38"/>
              </a:cxn>
              <a:cxn ang="0">
                <a:pos x="11" y="44"/>
              </a:cxn>
              <a:cxn ang="0">
                <a:pos x="22" y="44"/>
              </a:cxn>
              <a:cxn ang="0">
                <a:pos x="25" y="45"/>
              </a:cxn>
              <a:cxn ang="0">
                <a:pos x="24" y="49"/>
              </a:cxn>
              <a:cxn ang="0">
                <a:pos x="59" y="26"/>
              </a:cxn>
              <a:cxn ang="0">
                <a:pos x="39" y="47"/>
              </a:cxn>
              <a:cxn ang="0">
                <a:pos x="37" y="48"/>
              </a:cxn>
              <a:cxn ang="0">
                <a:pos x="34" y="45"/>
              </a:cxn>
              <a:cxn ang="0">
                <a:pos x="34" y="34"/>
              </a:cxn>
              <a:cxn ang="0">
                <a:pos x="17" y="34"/>
              </a:cxn>
              <a:cxn ang="0">
                <a:pos x="15" y="32"/>
              </a:cxn>
              <a:cxn ang="0">
                <a:pos x="15" y="17"/>
              </a:cxn>
              <a:cxn ang="0">
                <a:pos x="17" y="15"/>
              </a:cxn>
              <a:cxn ang="0">
                <a:pos x="34" y="15"/>
              </a:cxn>
              <a:cxn ang="0">
                <a:pos x="34" y="4"/>
              </a:cxn>
              <a:cxn ang="0">
                <a:pos x="37" y="2"/>
              </a:cxn>
              <a:cxn ang="0">
                <a:pos x="39" y="2"/>
              </a:cxn>
              <a:cxn ang="0">
                <a:pos x="59" y="23"/>
              </a:cxn>
              <a:cxn ang="0">
                <a:pos x="60" y="25"/>
              </a:cxn>
              <a:cxn ang="0">
                <a:pos x="59" y="26"/>
              </a:cxn>
            </a:cxnLst>
            <a:rect l="0" t="0" r="r" b="b"/>
            <a:pathLst>
              <a:path w="60" h="49">
                <a:moveTo>
                  <a:pt x="24" y="49"/>
                </a:moveTo>
                <a:cubicBezTo>
                  <a:pt x="11" y="49"/>
                  <a:pt x="11" y="49"/>
                  <a:pt x="11" y="49"/>
                </a:cubicBezTo>
                <a:cubicBezTo>
                  <a:pt x="5" y="49"/>
                  <a:pt x="0" y="44"/>
                  <a:pt x="0" y="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4" y="0"/>
                  <a:pt x="25" y="1"/>
                  <a:pt x="25" y="2"/>
                </a:cubicBezTo>
                <a:cubicBezTo>
                  <a:pt x="25" y="3"/>
                  <a:pt x="25" y="5"/>
                  <a:pt x="24" y="5"/>
                </a:cubicBezTo>
                <a:cubicBezTo>
                  <a:pt x="11" y="5"/>
                  <a:pt x="11" y="5"/>
                  <a:pt x="11" y="5"/>
                </a:cubicBezTo>
                <a:cubicBezTo>
                  <a:pt x="8" y="5"/>
                  <a:pt x="5" y="8"/>
                  <a:pt x="5" y="11"/>
                </a:cubicBezTo>
                <a:cubicBezTo>
                  <a:pt x="5" y="38"/>
                  <a:pt x="5" y="38"/>
                  <a:pt x="5" y="38"/>
                </a:cubicBezTo>
                <a:cubicBezTo>
                  <a:pt x="5" y="41"/>
                  <a:pt x="8" y="44"/>
                  <a:pt x="11" y="44"/>
                </a:cubicBezTo>
                <a:cubicBezTo>
                  <a:pt x="22" y="44"/>
                  <a:pt x="22" y="44"/>
                  <a:pt x="22" y="44"/>
                </a:cubicBezTo>
                <a:cubicBezTo>
                  <a:pt x="23" y="44"/>
                  <a:pt x="25" y="44"/>
                  <a:pt x="25" y="45"/>
                </a:cubicBezTo>
                <a:cubicBezTo>
                  <a:pt x="25" y="46"/>
                  <a:pt x="25" y="49"/>
                  <a:pt x="24" y="49"/>
                </a:cubicBezTo>
                <a:close/>
                <a:moveTo>
                  <a:pt x="59" y="26"/>
                </a:moveTo>
                <a:cubicBezTo>
                  <a:pt x="39" y="47"/>
                  <a:pt x="39" y="47"/>
                  <a:pt x="39" y="47"/>
                </a:cubicBezTo>
                <a:cubicBezTo>
                  <a:pt x="38" y="48"/>
                  <a:pt x="38" y="48"/>
                  <a:pt x="37" y="48"/>
                </a:cubicBezTo>
                <a:cubicBezTo>
                  <a:pt x="36" y="48"/>
                  <a:pt x="34" y="47"/>
                  <a:pt x="34" y="45"/>
                </a:cubicBezTo>
                <a:cubicBezTo>
                  <a:pt x="34" y="34"/>
                  <a:pt x="34" y="34"/>
                  <a:pt x="34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6" y="34"/>
                  <a:pt x="15" y="33"/>
                  <a:pt x="15" y="32"/>
                </a:cubicBezTo>
                <a:cubicBezTo>
                  <a:pt x="15" y="17"/>
                  <a:pt x="15" y="17"/>
                  <a:pt x="15" y="17"/>
                </a:cubicBezTo>
                <a:cubicBezTo>
                  <a:pt x="15" y="16"/>
                  <a:pt x="16" y="15"/>
                  <a:pt x="17" y="15"/>
                </a:cubicBezTo>
                <a:cubicBezTo>
                  <a:pt x="34" y="15"/>
                  <a:pt x="34" y="15"/>
                  <a:pt x="34" y="15"/>
                </a:cubicBezTo>
                <a:cubicBezTo>
                  <a:pt x="34" y="4"/>
                  <a:pt x="34" y="4"/>
                  <a:pt x="34" y="4"/>
                </a:cubicBezTo>
                <a:cubicBezTo>
                  <a:pt x="34" y="3"/>
                  <a:pt x="36" y="2"/>
                  <a:pt x="37" y="2"/>
                </a:cubicBezTo>
                <a:cubicBezTo>
                  <a:pt x="38" y="2"/>
                  <a:pt x="38" y="2"/>
                  <a:pt x="39" y="2"/>
                </a:cubicBezTo>
                <a:cubicBezTo>
                  <a:pt x="59" y="23"/>
                  <a:pt x="59" y="23"/>
                  <a:pt x="59" y="23"/>
                </a:cubicBezTo>
                <a:cubicBezTo>
                  <a:pt x="60" y="23"/>
                  <a:pt x="60" y="24"/>
                  <a:pt x="60" y="25"/>
                </a:cubicBezTo>
                <a:cubicBezTo>
                  <a:pt x="60" y="25"/>
                  <a:pt x="60" y="26"/>
                  <a:pt x="59" y="26"/>
                </a:cubicBezTo>
                <a:close/>
              </a:path>
            </a:pathLst>
          </a:custGeom>
          <a:solidFill>
            <a:srgbClr val="FEF9E6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562" name="TextBox 76">
            <a:extLst>
              <a:ext uri="{FF2B5EF4-FFF2-40B4-BE49-F238E27FC236}">
                <a16:creationId xmlns:a16="http://schemas.microsoft.com/office/drawing/2014/main" id="{982EFA63-366C-4F8E-8B97-6F1E1941B193}"/>
              </a:ext>
            </a:extLst>
          </p:cNvPr>
          <p:cNvSpPr txBox="1"/>
          <p:nvPr/>
        </p:nvSpPr>
        <p:spPr>
          <a:xfrm>
            <a:off x="8490472" y="1720699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248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神经网络底层优化</a:t>
            </a:r>
            <a:endParaRPr lang="en-US" altLang="zh-CN" sz="2000" dirty="0">
              <a:solidFill>
                <a:srgbClr val="248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4" name="TextBox 76">
            <a:extLst>
              <a:ext uri="{FF2B5EF4-FFF2-40B4-BE49-F238E27FC236}">
                <a16:creationId xmlns:a16="http://schemas.microsoft.com/office/drawing/2014/main" id="{08EC3EB2-2329-4D8F-B97E-A6F07E92D129}"/>
              </a:ext>
            </a:extLst>
          </p:cNvPr>
          <p:cNvSpPr txBox="1"/>
          <p:nvPr/>
        </p:nvSpPr>
        <p:spPr>
          <a:xfrm>
            <a:off x="8490472" y="3370709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6A2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参数选取与优化</a:t>
            </a:r>
            <a:endParaRPr lang="en-US" altLang="zh-CN" sz="2000" dirty="0">
              <a:solidFill>
                <a:srgbClr val="F6A2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6" name="TextBox 76">
            <a:extLst>
              <a:ext uri="{FF2B5EF4-FFF2-40B4-BE49-F238E27FC236}">
                <a16:creationId xmlns:a16="http://schemas.microsoft.com/office/drawing/2014/main" id="{11C1F432-AC6E-4155-A755-AE587FBDB7E1}"/>
              </a:ext>
            </a:extLst>
          </p:cNvPr>
          <p:cNvSpPr txBox="1"/>
          <p:nvPr/>
        </p:nvSpPr>
        <p:spPr>
          <a:xfrm>
            <a:off x="8490472" y="514063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248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信息论模型</a:t>
            </a:r>
            <a:endParaRPr lang="en-US" altLang="zh-CN" sz="2000" dirty="0">
              <a:solidFill>
                <a:srgbClr val="248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8" name="TextBox 76">
            <a:extLst>
              <a:ext uri="{FF2B5EF4-FFF2-40B4-BE49-F238E27FC236}">
                <a16:creationId xmlns:a16="http://schemas.microsoft.com/office/drawing/2014/main" id="{11CCD677-CE0A-4611-9D82-88446AF5CC6D}"/>
              </a:ext>
            </a:extLst>
          </p:cNvPr>
          <p:cNvSpPr txBox="1"/>
          <p:nvPr/>
        </p:nvSpPr>
        <p:spPr>
          <a:xfrm>
            <a:off x="1721500" y="1720699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000" dirty="0">
                <a:solidFill>
                  <a:srgbClr val="F6A2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算法复杂度分析</a:t>
            </a:r>
            <a:endParaRPr lang="en-US" altLang="zh-CN" sz="2000" dirty="0">
              <a:solidFill>
                <a:srgbClr val="F6A2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0" name="TextBox 76">
            <a:extLst>
              <a:ext uri="{FF2B5EF4-FFF2-40B4-BE49-F238E27FC236}">
                <a16:creationId xmlns:a16="http://schemas.microsoft.com/office/drawing/2014/main" id="{4D7518E6-CF15-4611-9ACC-80C32502CF74}"/>
              </a:ext>
            </a:extLst>
          </p:cNvPr>
          <p:cNvSpPr txBox="1"/>
          <p:nvPr/>
        </p:nvSpPr>
        <p:spPr>
          <a:xfrm>
            <a:off x="2612768" y="3370709"/>
            <a:ext cx="1088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dirty="0">
                <a:solidFill>
                  <a:srgbClr val="248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</a:t>
            </a:r>
            <a:r>
              <a:rPr lang="zh-CN" altLang="en-US" sz="2000" dirty="0">
                <a:solidFill>
                  <a:srgbClr val="248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en-US" altLang="zh-CN" sz="2000" dirty="0">
              <a:solidFill>
                <a:srgbClr val="248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2" name="TextBox 76">
            <a:extLst>
              <a:ext uri="{FF2B5EF4-FFF2-40B4-BE49-F238E27FC236}">
                <a16:creationId xmlns:a16="http://schemas.microsoft.com/office/drawing/2014/main" id="{57C9475F-73BB-42B9-A179-1E977F4EFDC1}"/>
              </a:ext>
            </a:extLst>
          </p:cNvPr>
          <p:cNvSpPr txBox="1"/>
          <p:nvPr/>
        </p:nvSpPr>
        <p:spPr>
          <a:xfrm>
            <a:off x="1465019" y="5140632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000" dirty="0">
                <a:solidFill>
                  <a:srgbClr val="F6A2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神经网络概率模型</a:t>
            </a:r>
            <a:endParaRPr lang="en-US" altLang="zh-CN" sz="2000" dirty="0">
              <a:solidFill>
                <a:srgbClr val="F6A2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7" name="矩形 526">
                <a:extLst>
                  <a:ext uri="{FF2B5EF4-FFF2-40B4-BE49-F238E27FC236}">
                    <a16:creationId xmlns:a16="http://schemas.microsoft.com/office/drawing/2014/main" id="{420CDFCA-DC18-4E4F-89DB-038359D82BED}"/>
                  </a:ext>
                </a:extLst>
              </p:cNvPr>
              <p:cNvSpPr/>
              <p:nvPr/>
            </p:nvSpPr>
            <p:spPr>
              <a:xfrm>
                <a:off x="980896" y="1602354"/>
                <a:ext cx="1618301" cy="1347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zh-CN" altLang="en-US" sz="4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微软雅黑" panose="020B0503020204020204" pitchFamily="34" charset="-122"/>
                  </a:rPr>
                  <a:t>概率</a:t>
                </a:r>
                <a:endParaRPr lang="en-US" altLang="zh-CN" sz="4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𝑝</m:t>
                      </m:r>
                      <m:r>
                        <a:rPr lang="en-US" altLang="zh-CN" sz="4000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4000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  <m:r>
                        <a:rPr lang="en-US" altLang="zh-CN" sz="4000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sz="4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27" name="矩形 526">
                <a:extLst>
                  <a:ext uri="{FF2B5EF4-FFF2-40B4-BE49-F238E27FC236}">
                    <a16:creationId xmlns:a16="http://schemas.microsoft.com/office/drawing/2014/main" id="{420CDFCA-DC18-4E4F-89DB-038359D82B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896" y="1602354"/>
                <a:ext cx="1618301" cy="1347879"/>
              </a:xfrm>
              <a:prstGeom prst="rect">
                <a:avLst/>
              </a:prstGeom>
              <a:blipFill>
                <a:blip r:embed="rId3"/>
                <a:stretch>
                  <a:fillRect l="-4906" t="-81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2" name="矩形 511">
                <a:extLst>
                  <a:ext uri="{FF2B5EF4-FFF2-40B4-BE49-F238E27FC236}">
                    <a16:creationId xmlns:a16="http://schemas.microsoft.com/office/drawing/2014/main" id="{E4F9A0E6-7978-405A-A17C-B4E40CABEB51}"/>
                  </a:ext>
                </a:extLst>
              </p:cNvPr>
              <p:cNvSpPr/>
              <p:nvPr/>
            </p:nvSpPr>
            <p:spPr>
              <a:xfrm>
                <a:off x="668172" y="3246520"/>
                <a:ext cx="2412161" cy="13255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zh-CN" altLang="en-US" sz="4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条件概率</a:t>
                </a:r>
                <a:endParaRPr lang="en-US" altLang="zh-CN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𝑝</m:t>
                      </m:r>
                      <m:r>
                        <a:rPr lang="en-US" altLang="zh-CN" sz="40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40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  <m:r>
                        <a:rPr lang="en-US" altLang="zh-CN" sz="40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altLang="zh-CN" sz="40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A</m:t>
                      </m:r>
                      <m:r>
                        <a:rPr lang="en-US" altLang="zh-CN" sz="40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sz="4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12" name="矩形 511">
                <a:extLst>
                  <a:ext uri="{FF2B5EF4-FFF2-40B4-BE49-F238E27FC236}">
                    <a16:creationId xmlns:a16="http://schemas.microsoft.com/office/drawing/2014/main" id="{E4F9A0E6-7978-405A-A17C-B4E40CABEB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172" y="3246520"/>
                <a:ext cx="2412161" cy="1325556"/>
              </a:xfrm>
              <a:prstGeom prst="rect">
                <a:avLst/>
              </a:prstGeom>
              <a:blipFill>
                <a:blip r:embed="rId4"/>
                <a:stretch>
                  <a:fillRect l="-4810" t="-8295" r="-48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6" name="矩形 515">
                <a:extLst>
                  <a:ext uri="{FF2B5EF4-FFF2-40B4-BE49-F238E27FC236}">
                    <a16:creationId xmlns:a16="http://schemas.microsoft.com/office/drawing/2014/main" id="{8685E305-972C-418A-A8F4-EE1BA2C0E978}"/>
                  </a:ext>
                </a:extLst>
              </p:cNvPr>
              <p:cNvSpPr/>
              <p:nvPr/>
            </p:nvSpPr>
            <p:spPr>
              <a:xfrm>
                <a:off x="3090629" y="1602354"/>
                <a:ext cx="3979401" cy="10752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zh-CN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高斯分布</a:t>
                </a:r>
                <a:endPara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𝑝</m:t>
                      </m:r>
                      <m:r>
                        <a:rPr lang="en-US" altLang="zh-CN" sz="2000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2000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  <m:r>
                        <a:rPr lang="en-US" altLang="zh-CN" sz="2000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)=</m:t>
                      </m:r>
                      <m:f>
                        <m:fPr>
                          <m:ctrlPr>
                            <a:rPr lang="en-US" altLang="zh-CN" sz="2000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000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000" b="0" i="1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b="0" i="1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  <m:r>
                                <a:rPr lang="en-US" altLang="zh-CN" sz="2000" b="0" i="1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𝜋</m:t>
                              </m:r>
                            </m:e>
                          </m:rad>
                          <m:r>
                            <a:rPr lang="en-US" altLang="zh-CN" sz="2000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𝜎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sz="2000" b="0" i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exp</m:t>
                      </m:r>
                      <m:r>
                        <a:rPr lang="en-US" altLang="zh-CN" sz="2000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⁡(−</m:t>
                      </m:r>
                      <m:f>
                        <m:fPr>
                          <m:ctrlPr>
                            <a:rPr lang="en-US" altLang="zh-CN" sz="2000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000" b="0" i="1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000" b="0" i="1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000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altLang="zh-CN" sz="2000" b="0" i="1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sz="2000" b="0" i="1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000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sz="2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16" name="矩形 515">
                <a:extLst>
                  <a:ext uri="{FF2B5EF4-FFF2-40B4-BE49-F238E27FC236}">
                    <a16:creationId xmlns:a16="http://schemas.microsoft.com/office/drawing/2014/main" id="{8685E305-972C-418A-A8F4-EE1BA2C0E9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29" y="1602354"/>
                <a:ext cx="3979401" cy="1075231"/>
              </a:xfrm>
              <a:prstGeom prst="rect">
                <a:avLst/>
              </a:prstGeom>
              <a:blipFill>
                <a:blip r:embed="rId5"/>
                <a:stretch>
                  <a:fillRect t="-34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7" name="矩形 516">
                <a:extLst>
                  <a:ext uri="{FF2B5EF4-FFF2-40B4-BE49-F238E27FC236}">
                    <a16:creationId xmlns:a16="http://schemas.microsoft.com/office/drawing/2014/main" id="{B49B9BD7-B018-463F-BEBF-57E9DE02A54B}"/>
                  </a:ext>
                </a:extLst>
              </p:cNvPr>
              <p:cNvSpPr/>
              <p:nvPr/>
            </p:nvSpPr>
            <p:spPr>
              <a:xfrm>
                <a:off x="6742721" y="1469918"/>
                <a:ext cx="5407670" cy="12110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多变量</a:t>
                </a:r>
                <a14:m>
                  <m:oMath xmlns:m="http://schemas.openxmlformats.org/officeDocument/2006/math">
                    <m:r>
                      <a:rPr lang="zh-CN" altLang="en-US" b="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高斯</m:t>
                    </m:r>
                    <m:r>
                      <a:rPr lang="zh-CN" altLang="en-US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分布</m:t>
                    </m:r>
                  </m:oMath>
                </a14:m>
                <a:endParaRPr lang="en-US" altLang="zh-CN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𝑝</m:t>
                      </m:r>
                      <m:d>
                        <m:dPr>
                          <m:ctrlPr>
                            <a:rPr lang="en-US" altLang="zh-CN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altLang="zh-CN" b="0" i="1" dirty="0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 dirty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zh-CN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</m:oMath>
                  </m:oMathPara>
                </a14:m>
                <a:endParaRPr lang="en-US" altLang="zh-CN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 dirty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i="1" dirty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  <m:r>
                                <a:rPr lang="en-US" altLang="zh-CN" i="1" dirty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𝜋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 dirty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i="1" dirty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altLang="zh-CN" i="1" dirty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en-US" altLang="zh-CN" i="1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 dirty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i="1" dirty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dirty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i="1" dirty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bar>
                                        <m:barPr>
                                          <m:ctrlPr>
                                            <a:rPr lang="en-US" altLang="zh-CN" i="1" dirty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barPr>
                                        <m:e>
                                          <m:bar>
                                            <m:barPr>
                                              <m:ctrlPr>
                                                <a:rPr lang="en-US" altLang="zh-CN" i="1" dirty="0">
                                                  <a:solidFill>
                                                    <a:schemeClr val="tx1">
                                                      <a:lumMod val="65000"/>
                                                      <a:lumOff val="3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en-US" altLang="zh-CN" i="1" dirty="0">
                                                  <a:solidFill>
                                                    <a:schemeClr val="tx1">
                                                      <a:lumMod val="65000"/>
                                                      <a:lumOff val="3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</a:rPr>
                                                <m:t>𝐶</m:t>
                                              </m:r>
                                            </m:e>
                                          </m:bar>
                                        </m:e>
                                      </m:ba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altLang="zh-CN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i="1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1/2</m:t>
                          </m:r>
                        </m:sup>
                      </m:sSup>
                      <m:r>
                        <a:rPr lang="en-US" altLang="zh-CN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b="0" i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exp</m:t>
                      </m:r>
                      <m:r>
                        <a:rPr lang="en-US" altLang="zh-CN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⁡(−</m:t>
                      </m:r>
                      <m:f>
                        <m:fPr>
                          <m:ctrlPr>
                            <a:rPr lang="en-US" altLang="zh-CN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b="0" i="1" dirty="0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dirty="0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altLang="zh-CN" b="0" i="1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CN" b="0" i="1" dirty="0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dirty="0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altLang="zh-CN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𝑇</m:t>
                          </m:r>
                        </m:sup>
                      </m:sSup>
                      <m:bar>
                        <m:barPr>
                          <m:ctrlPr>
                            <a:rPr lang="en-US" altLang="zh-CN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barPr>
                        <m:e>
                          <m:bar>
                            <m:barPr>
                              <m:ctrlPr>
                                <a:rPr lang="en-US" altLang="zh-CN" b="0" i="1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bar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𝐶</m:t>
                              </m:r>
                            </m:e>
                          </m:bar>
                        </m:e>
                      </m:bar>
                      <m:r>
                        <a:rPr lang="en-US" altLang="zh-CN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altLang="zh-CN" i="1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i="1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acc>
                      <m:r>
                        <a:rPr lang="en-US" altLang="zh-CN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altLang="zh-CN" i="1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i="1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𝜇</m:t>
                          </m:r>
                        </m:e>
                      </m:acc>
                      <m:r>
                        <a:rPr lang="en-US" altLang="zh-CN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17" name="矩形 516">
                <a:extLst>
                  <a:ext uri="{FF2B5EF4-FFF2-40B4-BE49-F238E27FC236}">
                    <a16:creationId xmlns:a16="http://schemas.microsoft.com/office/drawing/2014/main" id="{B49B9BD7-B018-463F-BEBF-57E9DE02A5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721" y="1469918"/>
                <a:ext cx="5407670" cy="1211096"/>
              </a:xfrm>
              <a:prstGeom prst="rect">
                <a:avLst/>
              </a:prstGeom>
              <a:blipFill>
                <a:blip r:embed="rId6"/>
                <a:stretch>
                  <a:fillRect t="-20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0" name="矩形 519">
            <a:extLst>
              <a:ext uri="{FF2B5EF4-FFF2-40B4-BE49-F238E27FC236}">
                <a16:creationId xmlns:a16="http://schemas.microsoft.com/office/drawing/2014/main" id="{4E859754-E02D-4549-BC69-AC760B85011F}"/>
              </a:ext>
            </a:extLst>
          </p:cNvPr>
          <p:cNvSpPr/>
          <p:nvPr/>
        </p:nvSpPr>
        <p:spPr>
          <a:xfrm>
            <a:off x="3860467" y="3555355"/>
            <a:ext cx="62841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“</a:t>
            </a:r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不上学的孩子容易成功</a:t>
            </a:r>
            <a:r>
              <a:rPr lang="en-US" altLang="zh-CN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”</a:t>
            </a:r>
            <a:endParaRPr lang="en-US" altLang="zh-CN" sz="4000" i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2" name="矩形 521">
                <a:extLst>
                  <a:ext uri="{FF2B5EF4-FFF2-40B4-BE49-F238E27FC236}">
                    <a16:creationId xmlns:a16="http://schemas.microsoft.com/office/drawing/2014/main" id="{518B7F88-5E86-4F40-BBF1-95530001D0B8}"/>
                  </a:ext>
                </a:extLst>
              </p:cNvPr>
              <p:cNvSpPr/>
              <p:nvPr/>
            </p:nvSpPr>
            <p:spPr>
              <a:xfrm>
                <a:off x="655297" y="4890686"/>
                <a:ext cx="2412161" cy="13255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zh-CN" altLang="en-US" sz="4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先验概率</a:t>
                </a:r>
                <a:endParaRPr lang="en-US" altLang="zh-CN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𝑝</m:t>
                      </m:r>
                      <m:r>
                        <a:rPr lang="en-US" altLang="zh-CN" sz="40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40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  <m:r>
                        <a:rPr lang="en-US" altLang="zh-CN" sz="40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sz="4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22" name="矩形 521">
                <a:extLst>
                  <a:ext uri="{FF2B5EF4-FFF2-40B4-BE49-F238E27FC236}">
                    <a16:creationId xmlns:a16="http://schemas.microsoft.com/office/drawing/2014/main" id="{518B7F88-5E86-4F40-BBF1-95530001D0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97" y="4890686"/>
                <a:ext cx="2412161" cy="1325556"/>
              </a:xfrm>
              <a:prstGeom prst="rect">
                <a:avLst/>
              </a:prstGeom>
              <a:blipFill>
                <a:blip r:embed="rId7"/>
                <a:stretch>
                  <a:fillRect l="-4545" t="-8257" r="-47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3" name="矩形 522">
            <a:extLst>
              <a:ext uri="{FF2B5EF4-FFF2-40B4-BE49-F238E27FC236}">
                <a16:creationId xmlns:a16="http://schemas.microsoft.com/office/drawing/2014/main" id="{AD0E58E7-1AC6-4169-A836-9E7B4CDA430D}"/>
              </a:ext>
            </a:extLst>
          </p:cNvPr>
          <p:cNvSpPr/>
          <p:nvPr/>
        </p:nvSpPr>
        <p:spPr>
          <a:xfrm>
            <a:off x="3779446" y="5020152"/>
            <a:ext cx="59080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“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我从某渠道得知，印度人做生意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80%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都不诚实。所以我根据这个概率，选择不和印度人做生意。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”</a:t>
            </a:r>
            <a:endParaRPr lang="en-US" altLang="zh-CN" sz="2000" i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5" name="TextBox 76">
            <a:extLst>
              <a:ext uri="{FF2B5EF4-FFF2-40B4-BE49-F238E27FC236}">
                <a16:creationId xmlns:a16="http://schemas.microsoft.com/office/drawing/2014/main" id="{13E6079B-4E78-48DC-A86D-00E961D5CEE1}"/>
              </a:ext>
            </a:extLst>
          </p:cNvPr>
          <p:cNvSpPr txBox="1"/>
          <p:nvPr/>
        </p:nvSpPr>
        <p:spPr>
          <a:xfrm>
            <a:off x="5618945" y="21901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概率论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6" name="文本框 525">
            <a:extLst>
              <a:ext uri="{FF2B5EF4-FFF2-40B4-BE49-F238E27FC236}">
                <a16:creationId xmlns:a16="http://schemas.microsoft.com/office/drawing/2014/main" id="{61739409-75B2-4AF6-820A-AC92519A08B3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PROBABLITY TEHORY</a:t>
            </a:r>
          </a:p>
        </p:txBody>
      </p:sp>
      <p:grpSp>
        <p:nvGrpSpPr>
          <p:cNvPr id="528" name="组合 527">
            <a:extLst>
              <a:ext uri="{FF2B5EF4-FFF2-40B4-BE49-F238E27FC236}">
                <a16:creationId xmlns:a16="http://schemas.microsoft.com/office/drawing/2014/main" id="{8476A247-C925-4439-B4A5-EC32D3FB1897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29" name="直接连接符 528">
              <a:extLst>
                <a:ext uri="{FF2B5EF4-FFF2-40B4-BE49-F238E27FC236}">
                  <a16:creationId xmlns:a16="http://schemas.microsoft.com/office/drawing/2014/main" id="{9AFCFB34-B5C0-49F7-B2FE-8829E13EDEF3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直接连接符 529">
              <a:extLst>
                <a:ext uri="{FF2B5EF4-FFF2-40B4-BE49-F238E27FC236}">
                  <a16:creationId xmlns:a16="http://schemas.microsoft.com/office/drawing/2014/main" id="{E94F3738-D412-4B7B-8179-0B4D479F7530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接连接符 530">
              <a:extLst>
                <a:ext uri="{FF2B5EF4-FFF2-40B4-BE49-F238E27FC236}">
                  <a16:creationId xmlns:a16="http://schemas.microsoft.com/office/drawing/2014/main" id="{45A93566-AFB4-42DB-B1CA-DF7861A6A691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461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tmFilter="0,0; .5, 1; 1, 1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tmFilter="0,0; .5, 1; 1, 1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tmFilter="0,0; .5, 1; 1, 1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 tmFilter="0,0; .5, 1; 1, 1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 tmFilter="0,0; .5, 1; 1, 1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 tmFilter="0,0; .5, 1; 1, 1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7" grpId="0"/>
      <p:bldP spid="512" grpId="0"/>
      <p:bldP spid="516" grpId="0"/>
      <p:bldP spid="517" grpId="0"/>
      <p:bldP spid="520" grpId="0"/>
      <p:bldP spid="522" grpId="0"/>
      <p:bldP spid="5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17" name="矩形 516">
            <a:extLst>
              <a:ext uri="{FF2B5EF4-FFF2-40B4-BE49-F238E27FC236}">
                <a16:creationId xmlns:a16="http://schemas.microsoft.com/office/drawing/2014/main" id="{C725F0EC-2C9A-46EC-AED8-9C2DBB63D464}"/>
              </a:ext>
            </a:extLst>
          </p:cNvPr>
          <p:cNvSpPr/>
          <p:nvPr/>
        </p:nvSpPr>
        <p:spPr>
          <a:xfrm>
            <a:off x="3093629" y="1835267"/>
            <a:ext cx="670597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概率概念的应用：</a:t>
            </a:r>
            <a:endParaRPr lang="en-US" altLang="zh-CN" sz="40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</a:pPr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高斯分布下的贝叶斯分类器</a:t>
            </a:r>
            <a:endParaRPr lang="en-US" altLang="zh-CN" sz="4000" i="1" dirty="0">
              <a:solidFill>
                <a:schemeClr val="tx1">
                  <a:lumMod val="65000"/>
                  <a:lumOff val="35000"/>
                </a:schemeClr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" name="矩形 511">
                <a:extLst>
                  <a:ext uri="{FF2B5EF4-FFF2-40B4-BE49-F238E27FC236}">
                    <a16:creationId xmlns:a16="http://schemas.microsoft.com/office/drawing/2014/main" id="{E71CCD42-6053-4AFB-BE4A-7BBDF2A01230}"/>
                  </a:ext>
                </a:extLst>
              </p:cNvPr>
              <p:cNvSpPr/>
              <p:nvPr/>
            </p:nvSpPr>
            <p:spPr>
              <a:xfrm>
                <a:off x="2882281" y="3504765"/>
                <a:ext cx="7128673" cy="32439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微软雅黑" panose="020B0503020204020204" pitchFamily="34" charset="-122"/>
                  </a:rPr>
                  <a:t>首先定义风险</a:t>
                </a:r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微软雅黑" panose="020B0503020204020204" pitchFamily="34" charset="-122"/>
                  </a:rPr>
                  <a:t>(</a:t>
                </a: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微软雅黑" panose="020B0503020204020204" pitchFamily="34" charset="-122"/>
                  </a:rPr>
                  <a:t>几乎所有的机器学习分析都是从此开始的</a:t>
                </a:r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微软雅黑" panose="020B0503020204020204" pitchFamily="34" charset="-122"/>
                  </a:rPr>
                  <a:t>)</a:t>
                </a: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微软雅黑" panose="020B0503020204020204" pitchFamily="34" charset="-122"/>
                  </a:rPr>
                  <a:t>：</a:t>
                </a:r>
                <a:endPara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微软雅黑" panose="020B0503020204020204" pitchFamily="34" charset="-122"/>
                </a:endParaRPr>
              </a:p>
              <a:p>
                <a:pPr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nary>
                        <m:naryPr>
                          <m:supHide m:val="on"/>
                          <m:ctrlP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nary>
                        <m:naryPr>
                          <m:supHide m:val="on"/>
                          <m:ctrlP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altLang="zh-CN" sz="28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nary>
                        <m:naryPr>
                          <m:supHide m:val="on"/>
                          <m:ctrlP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nary>
                        <m:naryPr>
                          <m:supHide m:val="on"/>
                          <m:ctrlP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altLang="zh-CN" sz="28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12" name="矩形 511">
                <a:extLst>
                  <a:ext uri="{FF2B5EF4-FFF2-40B4-BE49-F238E27FC236}">
                    <a16:creationId xmlns:a16="http://schemas.microsoft.com/office/drawing/2014/main" id="{E71CCD42-6053-4AFB-BE4A-7BBDF2A012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281" y="3504765"/>
                <a:ext cx="7128673" cy="3243901"/>
              </a:xfrm>
              <a:prstGeom prst="rect">
                <a:avLst/>
              </a:prstGeom>
              <a:blipFill>
                <a:blip r:embed="rId3"/>
                <a:stretch>
                  <a:fillRect l="-1027" t="-2256" r="-10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3" name="TextBox 76">
            <a:extLst>
              <a:ext uri="{FF2B5EF4-FFF2-40B4-BE49-F238E27FC236}">
                <a16:creationId xmlns:a16="http://schemas.microsoft.com/office/drawing/2014/main" id="{C7FBF8E1-14E5-4E31-B528-8F9AB8A57560}"/>
              </a:ext>
            </a:extLst>
          </p:cNvPr>
          <p:cNvSpPr txBox="1"/>
          <p:nvPr/>
        </p:nvSpPr>
        <p:spPr>
          <a:xfrm>
            <a:off x="5618945" y="21901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概率论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6" name="文本框 515">
            <a:extLst>
              <a:ext uri="{FF2B5EF4-FFF2-40B4-BE49-F238E27FC236}">
                <a16:creationId xmlns:a16="http://schemas.microsoft.com/office/drawing/2014/main" id="{29908A4C-9CEA-4C1F-9B33-346CDEF66CB3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PROBABLITY TEHORY</a:t>
            </a:r>
          </a:p>
        </p:txBody>
      </p:sp>
      <p:grpSp>
        <p:nvGrpSpPr>
          <p:cNvPr id="520" name="组合 519">
            <a:extLst>
              <a:ext uri="{FF2B5EF4-FFF2-40B4-BE49-F238E27FC236}">
                <a16:creationId xmlns:a16="http://schemas.microsoft.com/office/drawing/2014/main" id="{1BE24A89-687F-47B4-A9B3-D99A01E5B55D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22" name="直接连接符 521">
              <a:extLst>
                <a:ext uri="{FF2B5EF4-FFF2-40B4-BE49-F238E27FC236}">
                  <a16:creationId xmlns:a16="http://schemas.microsoft.com/office/drawing/2014/main" id="{7A07D286-D8E6-451F-A882-0607CB7E969C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直接连接符 522">
              <a:extLst>
                <a:ext uri="{FF2B5EF4-FFF2-40B4-BE49-F238E27FC236}">
                  <a16:creationId xmlns:a16="http://schemas.microsoft.com/office/drawing/2014/main" id="{3EB13F2D-88CC-4BFF-8ADA-A170C2E41E15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直接连接符 523">
              <a:extLst>
                <a:ext uri="{FF2B5EF4-FFF2-40B4-BE49-F238E27FC236}">
                  <a16:creationId xmlns:a16="http://schemas.microsoft.com/office/drawing/2014/main" id="{293A64B0-3F29-4B1C-A9C5-79D691585314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947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tmFilter="0,0; .5, 1; 1, 1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7" grpId="0"/>
      <p:bldP spid="5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17" name="矩形 516">
            <a:extLst>
              <a:ext uri="{FF2B5EF4-FFF2-40B4-BE49-F238E27FC236}">
                <a16:creationId xmlns:a16="http://schemas.microsoft.com/office/drawing/2014/main" id="{C725F0EC-2C9A-46EC-AED8-9C2DBB63D464}"/>
              </a:ext>
            </a:extLst>
          </p:cNvPr>
          <p:cNvSpPr/>
          <p:nvPr/>
        </p:nvSpPr>
        <p:spPr>
          <a:xfrm>
            <a:off x="2743011" y="1585100"/>
            <a:ext cx="67059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高斯分布下的贝叶斯分类器等同于线性分类器</a:t>
            </a:r>
            <a:endParaRPr lang="en-US" altLang="zh-CN" sz="2000" i="1" dirty="0">
              <a:solidFill>
                <a:schemeClr val="tx1">
                  <a:lumMod val="65000"/>
                  <a:lumOff val="35000"/>
                </a:schemeClr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FC582465-5E59-4551-8659-5728873066DD}"/>
              </a:ext>
            </a:extLst>
          </p:cNvPr>
          <p:cNvCxnSpPr/>
          <p:nvPr/>
        </p:nvCxnSpPr>
        <p:spPr>
          <a:xfrm>
            <a:off x="4147820" y="4658265"/>
            <a:ext cx="56761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D455308F-09D6-4A00-AB03-FF6893DCFBF0}"/>
              </a:ext>
            </a:extLst>
          </p:cNvPr>
          <p:cNvSpPr/>
          <p:nvPr/>
        </p:nvSpPr>
        <p:spPr>
          <a:xfrm>
            <a:off x="3114135" y="3353157"/>
            <a:ext cx="4951563" cy="1270602"/>
          </a:xfrm>
          <a:custGeom>
            <a:avLst/>
            <a:gdLst>
              <a:gd name="connsiteX0" fmla="*/ 0 w 4951563"/>
              <a:gd name="connsiteY0" fmla="*/ 1270602 h 1270602"/>
              <a:gd name="connsiteX1" fmla="*/ 491706 w 4951563"/>
              <a:gd name="connsiteY1" fmla="*/ 1261975 h 1270602"/>
              <a:gd name="connsiteX2" fmla="*/ 836763 w 4951563"/>
              <a:gd name="connsiteY2" fmla="*/ 1261975 h 1270602"/>
              <a:gd name="connsiteX3" fmla="*/ 1112808 w 4951563"/>
              <a:gd name="connsiteY3" fmla="*/ 1158459 h 1270602"/>
              <a:gd name="connsiteX4" fmla="*/ 1319842 w 4951563"/>
              <a:gd name="connsiteY4" fmla="*/ 994557 h 1270602"/>
              <a:gd name="connsiteX5" fmla="*/ 1423359 w 4951563"/>
              <a:gd name="connsiteY5" fmla="*/ 787523 h 1270602"/>
              <a:gd name="connsiteX6" fmla="*/ 1725283 w 4951563"/>
              <a:gd name="connsiteY6" fmla="*/ 382081 h 1270602"/>
              <a:gd name="connsiteX7" fmla="*/ 1966823 w 4951563"/>
              <a:gd name="connsiteY7" fmla="*/ 166421 h 1270602"/>
              <a:gd name="connsiteX8" fmla="*/ 2191110 w 4951563"/>
              <a:gd name="connsiteY8" fmla="*/ 2519 h 1270602"/>
              <a:gd name="connsiteX9" fmla="*/ 2544793 w 4951563"/>
              <a:gd name="connsiteY9" fmla="*/ 295817 h 1270602"/>
              <a:gd name="connsiteX10" fmla="*/ 2829465 w 4951563"/>
              <a:gd name="connsiteY10" fmla="*/ 787523 h 1270602"/>
              <a:gd name="connsiteX11" fmla="*/ 3036499 w 4951563"/>
              <a:gd name="connsiteY11" fmla="*/ 1011809 h 1270602"/>
              <a:gd name="connsiteX12" fmla="*/ 3338423 w 4951563"/>
              <a:gd name="connsiteY12" fmla="*/ 1175711 h 1270602"/>
              <a:gd name="connsiteX13" fmla="*/ 3510951 w 4951563"/>
              <a:gd name="connsiteY13" fmla="*/ 1201591 h 1270602"/>
              <a:gd name="connsiteX14" fmla="*/ 3769744 w 4951563"/>
              <a:gd name="connsiteY14" fmla="*/ 1253349 h 1270602"/>
              <a:gd name="connsiteX15" fmla="*/ 4252823 w 4951563"/>
              <a:gd name="connsiteY15" fmla="*/ 1253349 h 1270602"/>
              <a:gd name="connsiteX16" fmla="*/ 4951563 w 4951563"/>
              <a:gd name="connsiteY16" fmla="*/ 1270602 h 1270602"/>
              <a:gd name="connsiteX17" fmla="*/ 4951563 w 4951563"/>
              <a:gd name="connsiteY17" fmla="*/ 1270602 h 1270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951563" h="1270602">
                <a:moveTo>
                  <a:pt x="0" y="1270602"/>
                </a:moveTo>
                <a:lnTo>
                  <a:pt x="491706" y="1261975"/>
                </a:lnTo>
                <a:cubicBezTo>
                  <a:pt x="631166" y="1260537"/>
                  <a:pt x="733246" y="1279228"/>
                  <a:pt x="836763" y="1261975"/>
                </a:cubicBezTo>
                <a:cubicBezTo>
                  <a:pt x="940280" y="1244722"/>
                  <a:pt x="1032295" y="1203029"/>
                  <a:pt x="1112808" y="1158459"/>
                </a:cubicBezTo>
                <a:cubicBezTo>
                  <a:pt x="1193321" y="1113889"/>
                  <a:pt x="1268084" y="1056380"/>
                  <a:pt x="1319842" y="994557"/>
                </a:cubicBezTo>
                <a:cubicBezTo>
                  <a:pt x="1371601" y="932734"/>
                  <a:pt x="1355786" y="889602"/>
                  <a:pt x="1423359" y="787523"/>
                </a:cubicBezTo>
                <a:cubicBezTo>
                  <a:pt x="1490932" y="685444"/>
                  <a:pt x="1634706" y="485598"/>
                  <a:pt x="1725283" y="382081"/>
                </a:cubicBezTo>
                <a:cubicBezTo>
                  <a:pt x="1815860" y="278564"/>
                  <a:pt x="1889185" y="229681"/>
                  <a:pt x="1966823" y="166421"/>
                </a:cubicBezTo>
                <a:cubicBezTo>
                  <a:pt x="2044461" y="103161"/>
                  <a:pt x="2094782" y="-19047"/>
                  <a:pt x="2191110" y="2519"/>
                </a:cubicBezTo>
                <a:cubicBezTo>
                  <a:pt x="2287438" y="24085"/>
                  <a:pt x="2438401" y="164983"/>
                  <a:pt x="2544793" y="295817"/>
                </a:cubicBezTo>
                <a:cubicBezTo>
                  <a:pt x="2651186" y="426651"/>
                  <a:pt x="2747514" y="668191"/>
                  <a:pt x="2829465" y="787523"/>
                </a:cubicBezTo>
                <a:cubicBezTo>
                  <a:pt x="2911416" y="906855"/>
                  <a:pt x="2951673" y="947111"/>
                  <a:pt x="3036499" y="1011809"/>
                </a:cubicBezTo>
                <a:cubicBezTo>
                  <a:pt x="3121325" y="1076507"/>
                  <a:pt x="3259348" y="1144081"/>
                  <a:pt x="3338423" y="1175711"/>
                </a:cubicBezTo>
                <a:cubicBezTo>
                  <a:pt x="3417498" y="1207341"/>
                  <a:pt x="3439064" y="1188651"/>
                  <a:pt x="3510951" y="1201591"/>
                </a:cubicBezTo>
                <a:cubicBezTo>
                  <a:pt x="3582838" y="1214531"/>
                  <a:pt x="3646099" y="1244723"/>
                  <a:pt x="3769744" y="1253349"/>
                </a:cubicBezTo>
                <a:cubicBezTo>
                  <a:pt x="3893389" y="1261975"/>
                  <a:pt x="4055853" y="1250474"/>
                  <a:pt x="4252823" y="1253349"/>
                </a:cubicBezTo>
                <a:cubicBezTo>
                  <a:pt x="4449793" y="1256224"/>
                  <a:pt x="4951563" y="1270602"/>
                  <a:pt x="4951563" y="1270602"/>
                </a:cubicBezTo>
                <a:lnTo>
                  <a:pt x="4951563" y="127060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0" name="任意多边形: 形状 519">
            <a:extLst>
              <a:ext uri="{FF2B5EF4-FFF2-40B4-BE49-F238E27FC236}">
                <a16:creationId xmlns:a16="http://schemas.microsoft.com/office/drawing/2014/main" id="{BA3D0D0B-0836-42FD-A4FD-B159FA44F058}"/>
              </a:ext>
            </a:extLst>
          </p:cNvPr>
          <p:cNvSpPr/>
          <p:nvPr/>
        </p:nvSpPr>
        <p:spPr>
          <a:xfrm>
            <a:off x="4990428" y="3370410"/>
            <a:ext cx="4951563" cy="1270602"/>
          </a:xfrm>
          <a:custGeom>
            <a:avLst/>
            <a:gdLst>
              <a:gd name="connsiteX0" fmla="*/ 0 w 4951563"/>
              <a:gd name="connsiteY0" fmla="*/ 1270602 h 1270602"/>
              <a:gd name="connsiteX1" fmla="*/ 491706 w 4951563"/>
              <a:gd name="connsiteY1" fmla="*/ 1261975 h 1270602"/>
              <a:gd name="connsiteX2" fmla="*/ 836763 w 4951563"/>
              <a:gd name="connsiteY2" fmla="*/ 1261975 h 1270602"/>
              <a:gd name="connsiteX3" fmla="*/ 1112808 w 4951563"/>
              <a:gd name="connsiteY3" fmla="*/ 1158459 h 1270602"/>
              <a:gd name="connsiteX4" fmla="*/ 1319842 w 4951563"/>
              <a:gd name="connsiteY4" fmla="*/ 994557 h 1270602"/>
              <a:gd name="connsiteX5" fmla="*/ 1423359 w 4951563"/>
              <a:gd name="connsiteY5" fmla="*/ 787523 h 1270602"/>
              <a:gd name="connsiteX6" fmla="*/ 1725283 w 4951563"/>
              <a:gd name="connsiteY6" fmla="*/ 382081 h 1270602"/>
              <a:gd name="connsiteX7" fmla="*/ 1966823 w 4951563"/>
              <a:gd name="connsiteY7" fmla="*/ 166421 h 1270602"/>
              <a:gd name="connsiteX8" fmla="*/ 2191110 w 4951563"/>
              <a:gd name="connsiteY8" fmla="*/ 2519 h 1270602"/>
              <a:gd name="connsiteX9" fmla="*/ 2544793 w 4951563"/>
              <a:gd name="connsiteY9" fmla="*/ 295817 h 1270602"/>
              <a:gd name="connsiteX10" fmla="*/ 2829465 w 4951563"/>
              <a:gd name="connsiteY10" fmla="*/ 787523 h 1270602"/>
              <a:gd name="connsiteX11" fmla="*/ 3036499 w 4951563"/>
              <a:gd name="connsiteY11" fmla="*/ 1011809 h 1270602"/>
              <a:gd name="connsiteX12" fmla="*/ 3338423 w 4951563"/>
              <a:gd name="connsiteY12" fmla="*/ 1175711 h 1270602"/>
              <a:gd name="connsiteX13" fmla="*/ 3510951 w 4951563"/>
              <a:gd name="connsiteY13" fmla="*/ 1201591 h 1270602"/>
              <a:gd name="connsiteX14" fmla="*/ 3769744 w 4951563"/>
              <a:gd name="connsiteY14" fmla="*/ 1253349 h 1270602"/>
              <a:gd name="connsiteX15" fmla="*/ 4252823 w 4951563"/>
              <a:gd name="connsiteY15" fmla="*/ 1253349 h 1270602"/>
              <a:gd name="connsiteX16" fmla="*/ 4951563 w 4951563"/>
              <a:gd name="connsiteY16" fmla="*/ 1270602 h 1270602"/>
              <a:gd name="connsiteX17" fmla="*/ 4951563 w 4951563"/>
              <a:gd name="connsiteY17" fmla="*/ 1270602 h 1270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951563" h="1270602">
                <a:moveTo>
                  <a:pt x="0" y="1270602"/>
                </a:moveTo>
                <a:lnTo>
                  <a:pt x="491706" y="1261975"/>
                </a:lnTo>
                <a:cubicBezTo>
                  <a:pt x="631166" y="1260537"/>
                  <a:pt x="733246" y="1279228"/>
                  <a:pt x="836763" y="1261975"/>
                </a:cubicBezTo>
                <a:cubicBezTo>
                  <a:pt x="940280" y="1244722"/>
                  <a:pt x="1032295" y="1203029"/>
                  <a:pt x="1112808" y="1158459"/>
                </a:cubicBezTo>
                <a:cubicBezTo>
                  <a:pt x="1193321" y="1113889"/>
                  <a:pt x="1268084" y="1056380"/>
                  <a:pt x="1319842" y="994557"/>
                </a:cubicBezTo>
                <a:cubicBezTo>
                  <a:pt x="1371601" y="932734"/>
                  <a:pt x="1355786" y="889602"/>
                  <a:pt x="1423359" y="787523"/>
                </a:cubicBezTo>
                <a:cubicBezTo>
                  <a:pt x="1490932" y="685444"/>
                  <a:pt x="1634706" y="485598"/>
                  <a:pt x="1725283" y="382081"/>
                </a:cubicBezTo>
                <a:cubicBezTo>
                  <a:pt x="1815860" y="278564"/>
                  <a:pt x="1889185" y="229681"/>
                  <a:pt x="1966823" y="166421"/>
                </a:cubicBezTo>
                <a:cubicBezTo>
                  <a:pt x="2044461" y="103161"/>
                  <a:pt x="2094782" y="-19047"/>
                  <a:pt x="2191110" y="2519"/>
                </a:cubicBezTo>
                <a:cubicBezTo>
                  <a:pt x="2287438" y="24085"/>
                  <a:pt x="2438401" y="164983"/>
                  <a:pt x="2544793" y="295817"/>
                </a:cubicBezTo>
                <a:cubicBezTo>
                  <a:pt x="2651186" y="426651"/>
                  <a:pt x="2747514" y="668191"/>
                  <a:pt x="2829465" y="787523"/>
                </a:cubicBezTo>
                <a:cubicBezTo>
                  <a:pt x="2911416" y="906855"/>
                  <a:pt x="2951673" y="947111"/>
                  <a:pt x="3036499" y="1011809"/>
                </a:cubicBezTo>
                <a:cubicBezTo>
                  <a:pt x="3121325" y="1076507"/>
                  <a:pt x="3259348" y="1144081"/>
                  <a:pt x="3338423" y="1175711"/>
                </a:cubicBezTo>
                <a:cubicBezTo>
                  <a:pt x="3417498" y="1207341"/>
                  <a:pt x="3439064" y="1188651"/>
                  <a:pt x="3510951" y="1201591"/>
                </a:cubicBezTo>
                <a:cubicBezTo>
                  <a:pt x="3582838" y="1214531"/>
                  <a:pt x="3646099" y="1244723"/>
                  <a:pt x="3769744" y="1253349"/>
                </a:cubicBezTo>
                <a:cubicBezTo>
                  <a:pt x="3893389" y="1261975"/>
                  <a:pt x="4055853" y="1250474"/>
                  <a:pt x="4252823" y="1253349"/>
                </a:cubicBezTo>
                <a:cubicBezTo>
                  <a:pt x="4449793" y="1256224"/>
                  <a:pt x="4951563" y="1270602"/>
                  <a:pt x="4951563" y="1270602"/>
                </a:cubicBezTo>
                <a:lnTo>
                  <a:pt x="4951563" y="127060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A434455A-C243-48FD-AD42-D78668707A54}"/>
              </a:ext>
            </a:extLst>
          </p:cNvPr>
          <p:cNvCxnSpPr/>
          <p:nvPr/>
        </p:nvCxnSpPr>
        <p:spPr>
          <a:xfrm>
            <a:off x="6274412" y="2387759"/>
            <a:ext cx="0" cy="33584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746F6A90-BF7C-4DE7-8219-AD1667BF3342}"/>
                  </a:ext>
                </a:extLst>
              </p:cNvPr>
              <p:cNvSpPr/>
              <p:nvPr/>
            </p:nvSpPr>
            <p:spPr>
              <a:xfrm>
                <a:off x="4179717" y="3067101"/>
                <a:ext cx="10104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248C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248C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248C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i="1">
                        <a:solidFill>
                          <a:srgbClr val="248C8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248C8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solidFill>
                          <a:srgbClr val="248C8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248C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248C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248C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248C80"/>
                    </a:solidFill>
                  </a:rPr>
                  <a:t>)</a:t>
                </a:r>
                <a:endParaRPr lang="zh-CN" altLang="en-US" dirty="0">
                  <a:solidFill>
                    <a:srgbClr val="248C80"/>
                  </a:solidFill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746F6A90-BF7C-4DE7-8219-AD1667BF33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717" y="3067101"/>
                <a:ext cx="1010405" cy="369332"/>
              </a:xfrm>
              <a:prstGeom prst="rect">
                <a:avLst/>
              </a:prstGeom>
              <a:blipFill>
                <a:blip r:embed="rId3"/>
                <a:stretch>
                  <a:fillRect t="-8197" r="-4848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2" name="矩形 521">
                <a:extLst>
                  <a:ext uri="{FF2B5EF4-FFF2-40B4-BE49-F238E27FC236}">
                    <a16:creationId xmlns:a16="http://schemas.microsoft.com/office/drawing/2014/main" id="{FFEB2F11-C8E5-4042-B585-38DB919D9389}"/>
                  </a:ext>
                </a:extLst>
              </p:cNvPr>
              <p:cNvSpPr/>
              <p:nvPr/>
            </p:nvSpPr>
            <p:spPr>
              <a:xfrm>
                <a:off x="7488237" y="3168491"/>
                <a:ext cx="10104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248C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248C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248C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i="1">
                        <a:solidFill>
                          <a:srgbClr val="248C8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248C8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solidFill>
                          <a:srgbClr val="248C8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248C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248C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248C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248C80"/>
                    </a:solidFill>
                  </a:rPr>
                  <a:t>)</a:t>
                </a:r>
                <a:endParaRPr lang="zh-CN" altLang="en-US" dirty="0">
                  <a:solidFill>
                    <a:srgbClr val="248C80"/>
                  </a:solidFill>
                </a:endParaRPr>
              </a:p>
            </p:txBody>
          </p:sp>
        </mc:Choice>
        <mc:Fallback xmlns="">
          <p:sp>
            <p:nvSpPr>
              <p:cNvPr id="522" name="矩形 521">
                <a:extLst>
                  <a:ext uri="{FF2B5EF4-FFF2-40B4-BE49-F238E27FC236}">
                    <a16:creationId xmlns:a16="http://schemas.microsoft.com/office/drawing/2014/main" id="{FFEB2F11-C8E5-4042-B585-38DB919D93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8237" y="3168491"/>
                <a:ext cx="1010405" cy="369332"/>
              </a:xfrm>
              <a:prstGeom prst="rect">
                <a:avLst/>
              </a:prstGeom>
              <a:blipFill>
                <a:blip r:embed="rId4"/>
                <a:stretch>
                  <a:fillRect t="-10000" r="-5422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3" name="TextBox 76">
            <a:extLst>
              <a:ext uri="{FF2B5EF4-FFF2-40B4-BE49-F238E27FC236}">
                <a16:creationId xmlns:a16="http://schemas.microsoft.com/office/drawing/2014/main" id="{C2EAC2B8-6D92-4196-AE4F-76CD7CF29C29}"/>
              </a:ext>
            </a:extLst>
          </p:cNvPr>
          <p:cNvSpPr txBox="1"/>
          <p:nvPr/>
        </p:nvSpPr>
        <p:spPr>
          <a:xfrm>
            <a:off x="5618945" y="21901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概率论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4" name="文本框 523">
            <a:extLst>
              <a:ext uri="{FF2B5EF4-FFF2-40B4-BE49-F238E27FC236}">
                <a16:creationId xmlns:a16="http://schemas.microsoft.com/office/drawing/2014/main" id="{EB766D84-0037-4689-85EA-74F92CC9E01A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PROBABLITY TEHORY</a:t>
            </a:r>
          </a:p>
        </p:txBody>
      </p:sp>
      <p:grpSp>
        <p:nvGrpSpPr>
          <p:cNvPr id="525" name="组合 524">
            <a:extLst>
              <a:ext uri="{FF2B5EF4-FFF2-40B4-BE49-F238E27FC236}">
                <a16:creationId xmlns:a16="http://schemas.microsoft.com/office/drawing/2014/main" id="{51EB4F31-85FC-4BDB-B878-29FE942A9E34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26" name="直接连接符 525">
              <a:extLst>
                <a:ext uri="{FF2B5EF4-FFF2-40B4-BE49-F238E27FC236}">
                  <a16:creationId xmlns:a16="http://schemas.microsoft.com/office/drawing/2014/main" id="{2C608401-526D-473D-9632-9F58C44E8F16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直接连接符 527">
              <a:extLst>
                <a:ext uri="{FF2B5EF4-FFF2-40B4-BE49-F238E27FC236}">
                  <a16:creationId xmlns:a16="http://schemas.microsoft.com/office/drawing/2014/main" id="{48E320DF-1B52-4C96-92E8-BB3A5F9E5159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直接连接符 528">
              <a:extLst>
                <a:ext uri="{FF2B5EF4-FFF2-40B4-BE49-F238E27FC236}">
                  <a16:creationId xmlns:a16="http://schemas.microsoft.com/office/drawing/2014/main" id="{7645386E-15FC-4D78-AB8C-C4F828C02F97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880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2" name="矩形 511">
                <a:extLst>
                  <a:ext uri="{FF2B5EF4-FFF2-40B4-BE49-F238E27FC236}">
                    <a16:creationId xmlns:a16="http://schemas.microsoft.com/office/drawing/2014/main" id="{E4F9A0E6-7978-405A-A17C-B4E40CABEB51}"/>
                  </a:ext>
                </a:extLst>
              </p:cNvPr>
              <p:cNvSpPr/>
              <p:nvPr/>
            </p:nvSpPr>
            <p:spPr>
              <a:xfrm>
                <a:off x="473075" y="2596452"/>
                <a:ext cx="2412161" cy="13255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zh-CN" altLang="en-US" sz="4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变量均值</a:t>
                </a:r>
                <a:endParaRPr lang="en-US" altLang="zh-CN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𝜇</m:t>
                      </m:r>
                      <m:r>
                        <a:rPr lang="en-US" altLang="zh-CN" sz="4000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zh-CN" altLang="en-US" sz="40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𝔼</m:t>
                      </m:r>
                      <m:r>
                        <a:rPr lang="en-US" altLang="zh-CN" sz="4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4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  <m:r>
                        <a:rPr lang="en-US" altLang="zh-CN" sz="4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12" name="矩形 511">
                <a:extLst>
                  <a:ext uri="{FF2B5EF4-FFF2-40B4-BE49-F238E27FC236}">
                    <a16:creationId xmlns:a16="http://schemas.microsoft.com/office/drawing/2014/main" id="{E4F9A0E6-7978-405A-A17C-B4E40CABEB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75" y="2596452"/>
                <a:ext cx="2412161" cy="1325556"/>
              </a:xfrm>
              <a:prstGeom prst="rect">
                <a:avLst/>
              </a:prstGeom>
              <a:blipFill>
                <a:blip r:embed="rId3"/>
                <a:stretch>
                  <a:fillRect l="-7342" t="-8295" r="-22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3" name="矩形 512">
            <a:extLst>
              <a:ext uri="{FF2B5EF4-FFF2-40B4-BE49-F238E27FC236}">
                <a16:creationId xmlns:a16="http://schemas.microsoft.com/office/drawing/2014/main" id="{B55E274C-E379-4FE8-BB5C-96B9C21CDC6C}"/>
              </a:ext>
            </a:extLst>
          </p:cNvPr>
          <p:cNvSpPr/>
          <p:nvPr/>
        </p:nvSpPr>
        <p:spPr>
          <a:xfrm>
            <a:off x="413618" y="1396681"/>
            <a:ext cx="24121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补充概念</a:t>
            </a:r>
            <a:endParaRPr lang="en-US" altLang="zh-CN" sz="4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7" name="矩形 516">
                <a:extLst>
                  <a:ext uri="{FF2B5EF4-FFF2-40B4-BE49-F238E27FC236}">
                    <a16:creationId xmlns:a16="http://schemas.microsoft.com/office/drawing/2014/main" id="{F33323F0-EFF0-44E7-99CA-38B6C924CA83}"/>
                  </a:ext>
                </a:extLst>
              </p:cNvPr>
              <p:cNvSpPr/>
              <p:nvPr/>
            </p:nvSpPr>
            <p:spPr>
              <a:xfrm>
                <a:off x="4280183" y="2309721"/>
                <a:ext cx="397940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zh-CN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总体平均相关系数</a:t>
                </a:r>
                <a:endPara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𝔼</m:t>
                      </m:r>
                      <m:r>
                        <a:rPr lang="en-US" altLang="zh-CN" sz="2000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2000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  <m:sSup>
                        <m:sSupPr>
                          <m:ctrlPr>
                            <a:rPr lang="en-US" altLang="zh-CN" sz="2000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000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000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𝑇</m:t>
                          </m:r>
                        </m:sup>
                      </m:sSup>
                      <m:r>
                        <a:rPr lang="en-US" altLang="zh-CN" sz="2000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sz="2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17" name="矩形 516">
                <a:extLst>
                  <a:ext uri="{FF2B5EF4-FFF2-40B4-BE49-F238E27FC236}">
                    <a16:creationId xmlns:a16="http://schemas.microsoft.com/office/drawing/2014/main" id="{F33323F0-EFF0-44E7-99CA-38B6C924CA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183" y="2309721"/>
                <a:ext cx="3979401" cy="707886"/>
              </a:xfrm>
              <a:prstGeom prst="rect">
                <a:avLst/>
              </a:prstGeom>
              <a:blipFill>
                <a:blip r:embed="rId4"/>
                <a:stretch>
                  <a:fillRect t="-5172" b="-8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0" name="矩形 519">
                <a:extLst>
                  <a:ext uri="{FF2B5EF4-FFF2-40B4-BE49-F238E27FC236}">
                    <a16:creationId xmlns:a16="http://schemas.microsoft.com/office/drawing/2014/main" id="{DC2BA108-3CCF-419B-8035-9E8B8310C51E}"/>
                  </a:ext>
                </a:extLst>
              </p:cNvPr>
              <p:cNvSpPr/>
              <p:nvPr/>
            </p:nvSpPr>
            <p:spPr>
              <a:xfrm>
                <a:off x="4280182" y="3497291"/>
                <a:ext cx="397940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zh-CN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协方差矩阵</a:t>
                </a:r>
                <a:r>
                  <a:rPr lang="en-US" altLang="zh-CN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(</a:t>
                </a:r>
                <a:r>
                  <a:rPr lang="zh-CN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类比标量方差</a:t>
                </a:r>
                <a:r>
                  <a:rPr lang="en-US" altLang="zh-CN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)</a:t>
                </a:r>
              </a:p>
              <a:p>
                <a:pPr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𝐶</m:t>
                      </m:r>
                      <m:r>
                        <a:rPr lang="en-US" altLang="zh-CN" sz="2000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zh-CN" altLang="en-US" sz="2000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𝔼</m:t>
                      </m:r>
                      <m:r>
                        <a:rPr lang="en-US" altLang="zh-CN" sz="2000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[</m:t>
                      </m:r>
                      <m:d>
                        <m:dPr>
                          <m:ctrlPr>
                            <a:rPr lang="en-US" altLang="zh-CN" sz="2000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000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  <m:r>
                            <a:rPr lang="en-US" altLang="zh-CN" sz="2000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2000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𝜇</m:t>
                          </m:r>
                        </m:e>
                      </m:d>
                      <m:sSup>
                        <m:sSupPr>
                          <m:ctrlPr>
                            <a:rPr lang="en-US" altLang="zh-CN" sz="2000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b="0" i="1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r>
                                <a:rPr lang="en-US" altLang="zh-CN" sz="2000" b="0" i="1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2000" b="0" i="1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altLang="zh-CN" sz="2000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𝑇</m:t>
                          </m:r>
                        </m:sup>
                      </m:sSup>
                      <m:r>
                        <a:rPr lang="en-US" altLang="zh-CN" sz="2000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]</m:t>
                      </m:r>
                    </m:oMath>
                  </m:oMathPara>
                </a14:m>
                <a:endParaRPr lang="en-US" altLang="zh-CN" sz="2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20" name="矩形 519">
                <a:extLst>
                  <a:ext uri="{FF2B5EF4-FFF2-40B4-BE49-F238E27FC236}">
                    <a16:creationId xmlns:a16="http://schemas.microsoft.com/office/drawing/2014/main" id="{DC2BA108-3CCF-419B-8035-9E8B8310C5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182" y="3497291"/>
                <a:ext cx="3979401" cy="707886"/>
              </a:xfrm>
              <a:prstGeom prst="rect">
                <a:avLst/>
              </a:prstGeom>
              <a:blipFill>
                <a:blip r:embed="rId5"/>
                <a:stretch>
                  <a:fillRect t="-6034" b="-8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9" name="TextBox 76">
            <a:extLst>
              <a:ext uri="{FF2B5EF4-FFF2-40B4-BE49-F238E27FC236}">
                <a16:creationId xmlns:a16="http://schemas.microsoft.com/office/drawing/2014/main" id="{D81D80E6-369F-4131-979F-C6073DF8F480}"/>
              </a:ext>
            </a:extLst>
          </p:cNvPr>
          <p:cNvSpPr txBox="1"/>
          <p:nvPr/>
        </p:nvSpPr>
        <p:spPr>
          <a:xfrm>
            <a:off x="5618945" y="21901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概率论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0" name="文本框 529">
            <a:extLst>
              <a:ext uri="{FF2B5EF4-FFF2-40B4-BE49-F238E27FC236}">
                <a16:creationId xmlns:a16="http://schemas.microsoft.com/office/drawing/2014/main" id="{E7BB3E81-2124-4D70-8BDF-40C87FD1D286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PROBABLITY TEHORY</a:t>
            </a:r>
          </a:p>
        </p:txBody>
      </p:sp>
      <p:grpSp>
        <p:nvGrpSpPr>
          <p:cNvPr id="531" name="组合 530">
            <a:extLst>
              <a:ext uri="{FF2B5EF4-FFF2-40B4-BE49-F238E27FC236}">
                <a16:creationId xmlns:a16="http://schemas.microsoft.com/office/drawing/2014/main" id="{E742F181-5DDE-42D5-8AE8-8ADBEA76D2FA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32" name="直接连接符 531">
              <a:extLst>
                <a:ext uri="{FF2B5EF4-FFF2-40B4-BE49-F238E27FC236}">
                  <a16:creationId xmlns:a16="http://schemas.microsoft.com/office/drawing/2014/main" id="{5DBACB2A-BF66-4732-8306-8C2A787DC3CE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直接连接符 532">
              <a:extLst>
                <a:ext uri="{FF2B5EF4-FFF2-40B4-BE49-F238E27FC236}">
                  <a16:creationId xmlns:a16="http://schemas.microsoft.com/office/drawing/2014/main" id="{C0C5098E-CF50-4F73-9BAC-E0F6847F5EFA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直接连接符 533">
              <a:extLst>
                <a:ext uri="{FF2B5EF4-FFF2-40B4-BE49-F238E27FC236}">
                  <a16:creationId xmlns:a16="http://schemas.microsoft.com/office/drawing/2014/main" id="{1DBAD3F2-4BF1-4A2D-8849-F0417B1E999F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6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tmFilter="0,0; .5, 1; 1, 1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tmFilter="0,0; .5, 1; 1, 1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tmFilter="0,0; .5, 1; 1, 1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" grpId="0"/>
      <p:bldP spid="513" grpId="0"/>
      <p:bldP spid="517" grpId="0"/>
      <p:bldP spid="5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2" name="矩形 511">
                <a:extLst>
                  <a:ext uri="{FF2B5EF4-FFF2-40B4-BE49-F238E27FC236}">
                    <a16:creationId xmlns:a16="http://schemas.microsoft.com/office/drawing/2014/main" id="{E4F9A0E6-7978-405A-A17C-B4E40CABEB51}"/>
                  </a:ext>
                </a:extLst>
              </p:cNvPr>
              <p:cNvSpPr/>
              <p:nvPr/>
            </p:nvSpPr>
            <p:spPr>
              <a:xfrm>
                <a:off x="473075" y="2596452"/>
                <a:ext cx="4024928" cy="17543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zh-CN" altLang="en-US" sz="4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信息</a:t>
                </a:r>
                <a14:m>
                  <m:oMath xmlns:m="http://schemas.openxmlformats.org/officeDocument/2006/math">
                    <m:r>
                      <a:rPr lang="zh-CN" altLang="en-US" sz="40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熵</m:t>
                    </m:r>
                  </m:oMath>
                </a14:m>
                <a:endParaRPr lang="en-US" altLang="zh-CN" sz="4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H</m:t>
                      </m:r>
                      <m:d>
                        <m:dPr>
                          <m:ctrlPr>
                            <a:rPr lang="en-US" altLang="zh-CN" sz="2400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4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sz="2400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zh-CN" sz="2400" i="1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k</m:t>
                          </m:r>
                          <m:r>
                            <a:rPr lang="en-US" altLang="zh-CN" sz="240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sz="2400" i="1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sz="240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K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400" i="1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K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b="0" i="1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𝑘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zh-CN" sz="2400" b="0" i="0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log</m:t>
                          </m:r>
                          <m:r>
                            <a:rPr lang="en-US" altLang="zh-CN" sz="2400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zh-CN" sz="2400" b="0" i="1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400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12" name="矩形 511">
                <a:extLst>
                  <a:ext uri="{FF2B5EF4-FFF2-40B4-BE49-F238E27FC236}">
                    <a16:creationId xmlns:a16="http://schemas.microsoft.com/office/drawing/2014/main" id="{E4F9A0E6-7978-405A-A17C-B4E40CABEB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75" y="2596452"/>
                <a:ext cx="4024928" cy="1754391"/>
              </a:xfrm>
              <a:prstGeom prst="rect">
                <a:avLst/>
              </a:prstGeom>
              <a:blipFill>
                <a:blip r:embed="rId3"/>
                <a:stretch>
                  <a:fillRect t="-5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3" name="矩形 512">
            <a:extLst>
              <a:ext uri="{FF2B5EF4-FFF2-40B4-BE49-F238E27FC236}">
                <a16:creationId xmlns:a16="http://schemas.microsoft.com/office/drawing/2014/main" id="{B55E274C-E379-4FE8-BB5C-96B9C21CDC6C}"/>
              </a:ext>
            </a:extLst>
          </p:cNvPr>
          <p:cNvSpPr/>
          <p:nvPr/>
        </p:nvSpPr>
        <p:spPr>
          <a:xfrm>
            <a:off x="1279458" y="1408519"/>
            <a:ext cx="24121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补充概念</a:t>
            </a:r>
            <a:endParaRPr lang="en-US" altLang="zh-CN" sz="4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0" name="矩形 519">
                <a:extLst>
                  <a:ext uri="{FF2B5EF4-FFF2-40B4-BE49-F238E27FC236}">
                    <a16:creationId xmlns:a16="http://schemas.microsoft.com/office/drawing/2014/main" id="{DC2BA108-3CCF-419B-8035-9E8B8310C51E}"/>
                  </a:ext>
                </a:extLst>
              </p:cNvPr>
              <p:cNvSpPr/>
              <p:nvPr/>
            </p:nvSpPr>
            <p:spPr>
              <a:xfrm>
                <a:off x="5988385" y="2596452"/>
                <a:ext cx="3979401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与热力学的熵定义相似</a:t>
                </a:r>
                <a:endPara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S</m:t>
                      </m:r>
                      <m:r>
                        <a:rPr lang="en-US" altLang="zh-CN" sz="2800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800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𝑘𝑙𝑛</m:t>
                      </m:r>
                      <m:r>
                        <m:rPr>
                          <m:sty m:val="p"/>
                        </m:rPr>
                        <a:rPr lang="en-US" altLang="zh-CN" sz="2800" b="0" i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Ω</m:t>
                      </m:r>
                    </m:oMath>
                  </m:oMathPara>
                </a14:m>
                <a:endParaRPr lang="en-US" altLang="zh-CN" sz="28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ct val="0"/>
                  </a:spcBef>
                </a:pP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衡量系统的混乱程度</a:t>
                </a:r>
                <a:endPara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20" name="矩形 519">
                <a:extLst>
                  <a:ext uri="{FF2B5EF4-FFF2-40B4-BE49-F238E27FC236}">
                    <a16:creationId xmlns:a16="http://schemas.microsoft.com/office/drawing/2014/main" id="{DC2BA108-3CCF-419B-8035-9E8B8310C5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385" y="2596452"/>
                <a:ext cx="3979401" cy="1384995"/>
              </a:xfrm>
              <a:prstGeom prst="rect">
                <a:avLst/>
              </a:prstGeom>
              <a:blipFill>
                <a:blip r:embed="rId4"/>
                <a:stretch>
                  <a:fillRect t="-4846" b="-114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6" name="TextBox 76">
            <a:extLst>
              <a:ext uri="{FF2B5EF4-FFF2-40B4-BE49-F238E27FC236}">
                <a16:creationId xmlns:a16="http://schemas.microsoft.com/office/drawing/2014/main" id="{E5D472E8-7ED3-4876-8269-6239742C0F37}"/>
              </a:ext>
            </a:extLst>
          </p:cNvPr>
          <p:cNvSpPr txBox="1"/>
          <p:nvPr/>
        </p:nvSpPr>
        <p:spPr>
          <a:xfrm>
            <a:off x="5618945" y="21901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概率论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2" name="文本框 521">
            <a:extLst>
              <a:ext uri="{FF2B5EF4-FFF2-40B4-BE49-F238E27FC236}">
                <a16:creationId xmlns:a16="http://schemas.microsoft.com/office/drawing/2014/main" id="{42CCEAEF-2241-439C-BB83-59BCC1372F46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PROBABLITY TEHORY</a:t>
            </a:r>
          </a:p>
        </p:txBody>
      </p:sp>
      <p:grpSp>
        <p:nvGrpSpPr>
          <p:cNvPr id="523" name="组合 522">
            <a:extLst>
              <a:ext uri="{FF2B5EF4-FFF2-40B4-BE49-F238E27FC236}">
                <a16:creationId xmlns:a16="http://schemas.microsoft.com/office/drawing/2014/main" id="{CB75180D-5012-45CD-AAC1-ABE177AAD92B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24" name="直接连接符 523">
              <a:extLst>
                <a:ext uri="{FF2B5EF4-FFF2-40B4-BE49-F238E27FC236}">
                  <a16:creationId xmlns:a16="http://schemas.microsoft.com/office/drawing/2014/main" id="{C1E0A6F6-41F6-4143-95BB-7878E92C07C2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直接连接符 524">
              <a:extLst>
                <a:ext uri="{FF2B5EF4-FFF2-40B4-BE49-F238E27FC236}">
                  <a16:creationId xmlns:a16="http://schemas.microsoft.com/office/drawing/2014/main" id="{37EC9155-BEC5-4E75-9919-3D6146054DDA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直接连接符 525">
              <a:extLst>
                <a:ext uri="{FF2B5EF4-FFF2-40B4-BE49-F238E27FC236}">
                  <a16:creationId xmlns:a16="http://schemas.microsoft.com/office/drawing/2014/main" id="{13725ECF-6123-4A15-935D-69139E4906FB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192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tmFilter="0,0; .5, 1; 1, 1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tmFilter="0,0; .5, 1; 1, 1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" grpId="0"/>
      <p:bldP spid="513" grpId="0"/>
      <p:bldP spid="52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</TotalTime>
  <Words>985</Words>
  <Application>Microsoft Office PowerPoint</Application>
  <PresentationFormat>宽屏</PresentationFormat>
  <Paragraphs>223</Paragraphs>
  <Slides>31</Slides>
  <Notes>31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8" baseType="lpstr">
      <vt:lpstr>宋体</vt:lpstr>
      <vt:lpstr>微软雅黑</vt:lpstr>
      <vt:lpstr>Arial</vt:lpstr>
      <vt:lpstr>Calibri</vt:lpstr>
      <vt:lpstr>Calibri Light</vt:lpstr>
      <vt:lpstr>Cambria Math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简约圆形线条模板</dc:title>
  <dc:creator>赵飞</dc:creator>
  <cp:lastModifiedBy>YU</cp:lastModifiedBy>
  <cp:revision>97</cp:revision>
  <dcterms:created xsi:type="dcterms:W3CDTF">2017-06-11T01:45:00Z</dcterms:created>
  <dcterms:modified xsi:type="dcterms:W3CDTF">2017-07-04T11:47:19Z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2052-10.1.0.6554</vt:lpwstr>
  </property>
</Properties>
</file>